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86" r:id="rId24"/>
    <p:sldId id="277" r:id="rId25"/>
    <p:sldId id="278" r:id="rId26"/>
    <p:sldId id="296" r:id="rId27"/>
    <p:sldId id="297" r:id="rId28"/>
    <p:sldId id="293" r:id="rId29"/>
    <p:sldId id="294" r:id="rId30"/>
    <p:sldId id="295" r:id="rId31"/>
    <p:sldId id="280" r:id="rId32"/>
    <p:sldId id="281" r:id="rId33"/>
    <p:sldId id="282" r:id="rId34"/>
    <p:sldId id="284" r:id="rId35"/>
    <p:sldId id="283" r:id="rId36"/>
    <p:sldId id="289" r:id="rId37"/>
    <p:sldId id="290" r:id="rId38"/>
    <p:sldId id="291" r:id="rId39"/>
    <p:sldId id="292" r:id="rId40"/>
    <p:sldId id="287" r:id="rId41"/>
    <p:sldId id="288" r:id="rId42"/>
    <p:sldId id="298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87097" autoAdjust="0"/>
  </p:normalViewPr>
  <p:slideViewPr>
    <p:cSldViewPr>
      <p:cViewPr varScale="1">
        <p:scale>
          <a:sx n="63" d="100"/>
          <a:sy n="63" d="100"/>
        </p:scale>
        <p:origin x="-15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Renaud\Documents\63887733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396"/>
  <ax:ocxPr ax:name="_cy" ax:value="1420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27F2A-A208-4F76-B7BF-955D240D79A8}" type="datetimeFigureOut">
              <a:rPr lang="fr-FR" smtClean="0"/>
              <a:pPr/>
              <a:t>01/11/2011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BD429-510A-469C-96B7-092F935D31D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Here’s a little </a:t>
            </a:r>
            <a:r>
              <a:rPr lang="en-CA" dirty="0" err="1" smtClean="0"/>
              <a:t>backstory</a:t>
            </a:r>
            <a:r>
              <a:rPr lang="en-CA" dirty="0" smtClean="0"/>
              <a:t> before we begin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Building</a:t>
            </a:r>
            <a:r>
              <a:rPr lang="en-CA" baseline="0" dirty="0" smtClean="0"/>
              <a:t> levels is much like sculpting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, but for the whole level!</a:t>
            </a:r>
            <a:br>
              <a:rPr lang="en-CA" baseline="0" dirty="0" smtClean="0"/>
            </a:br>
            <a:r>
              <a:rPr lang="en-CA" baseline="0" dirty="0" smtClean="0"/>
              <a:t>By default all the blocks are white and </a:t>
            </a:r>
            <a:r>
              <a:rPr lang="en-CA" baseline="0" dirty="0" err="1" smtClean="0"/>
              <a:t>untextured</a:t>
            </a:r>
            <a:r>
              <a:rPr lang="en-CA" baseline="0" dirty="0" smtClean="0"/>
              <a:t>, so you can build the level like </a:t>
            </a:r>
            <a:r>
              <a:rPr lang="en-CA" baseline="0" dirty="0" err="1" smtClean="0"/>
              <a:t>Legos</a:t>
            </a:r>
            <a:r>
              <a:rPr lang="en-CA" baseline="0" dirty="0" smtClean="0"/>
              <a:t>, and then load a tile set and “paint” it.</a:t>
            </a:r>
            <a:br>
              <a:rPr lang="en-CA" baseline="0" dirty="0" smtClean="0"/>
            </a:br>
            <a:r>
              <a:rPr lang="en-CA" baseline="0" dirty="0" smtClean="0"/>
              <a:t>There is also a tool to group stuff together, move it around, rotate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, etc. Everything’s done from the editor.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Since all </a:t>
            </a:r>
            <a:r>
              <a:rPr lang="en-CA" dirty="0" err="1" smtClean="0"/>
              <a:t>triles</a:t>
            </a:r>
            <a:r>
              <a:rPr lang="en-CA" baseline="0" dirty="0" smtClean="0"/>
              <a:t> are </a:t>
            </a:r>
            <a:r>
              <a:rPr lang="en-CA" baseline="0" dirty="0" smtClean="0"/>
              <a:t>individual</a:t>
            </a:r>
            <a:r>
              <a:rPr lang="en-CA" baseline="0" dirty="0" smtClean="0"/>
              <a:t>, I can cull them out independently, so long as there’s a fast algorithm to know what has not to be rendered.</a:t>
            </a:r>
            <a:br>
              <a:rPr lang="en-CA" baseline="0" dirty="0" smtClean="0"/>
            </a:br>
            <a:r>
              <a:rPr lang="en-CA" baseline="0" dirty="0" smtClean="0"/>
              <a:t>By walking through the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from the position of the camera for each 2D cell, there’s ways to reduce the amount of visible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by a LOT and do some kind of occlusion culling without getting into GPU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Absolutely no difference visually from non-culled</a:t>
            </a:r>
            <a:r>
              <a:rPr lang="en-CA" baseline="0" dirty="0" smtClean="0"/>
              <a:t> version (in the right viewpoint)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226 =&gt;</a:t>
            </a:r>
            <a:r>
              <a:rPr lang="en-CA" baseline="0" dirty="0" smtClean="0"/>
              <a:t> Theoretical maximum of 256, but some other VS constants taken by uniform parameters or constants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Gomez’s house and many other house interiors are mostly composed</a:t>
            </a:r>
            <a:r>
              <a:rPr lang="en-CA" baseline="0" dirty="0" smtClean="0"/>
              <a:t> of planes because you can’t tell the difference, and it’s easier to draw a whole slab of 2D art than split it in 16x16 chunks.</a:t>
            </a:r>
            <a:br>
              <a:rPr lang="en-CA" baseline="0" dirty="0" smtClean="0"/>
            </a:br>
            <a:r>
              <a:rPr lang="en-CA" baseline="0" dirty="0" smtClean="0"/>
              <a:t>Other planes include explosions, NPCs, Gomez and wildlife. Animated </a:t>
            </a:r>
            <a:r>
              <a:rPr lang="en-CA" baseline="0" dirty="0" err="1" smtClean="0"/>
              <a:t>trixels</a:t>
            </a:r>
            <a:r>
              <a:rPr lang="en-CA" baseline="0" dirty="0" smtClean="0"/>
              <a:t> is a no-no.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 objects are sculpted and textured very much like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are also instanced.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world is primarily made of all these little blocks, it makes sense to just give them collision information and let the game use that directly.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there's four possible collision types in there.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All-collide isn't used all that much, but comes up in interior closed-up areas.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Since the </a:t>
            </a:r>
            <a:r>
              <a:rPr lang="en-CA" dirty="0" err="1" smtClean="0"/>
              <a:t>triles</a:t>
            </a:r>
            <a:r>
              <a:rPr lang="en-CA" dirty="0" smtClean="0"/>
              <a:t> are the collision, for art objects that</a:t>
            </a:r>
            <a:r>
              <a:rPr lang="en-CA" baseline="0" dirty="0" smtClean="0"/>
              <a:t> are decoupled from the 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system, we actually need to fill them with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that have no geometry just to hold collision information. These are costless to the renderer.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you’re here, you probably heard of FEZ before, but</a:t>
            </a:r>
            <a:r>
              <a:rPr lang="en-CA" baseline="0" dirty="0" smtClean="0"/>
              <a:t> here goes</a:t>
            </a:r>
            <a:br>
              <a:rPr lang="en-CA" baseline="0" dirty="0" smtClean="0"/>
            </a:br>
            <a:r>
              <a:rPr lang="en-CA" baseline="0" dirty="0" smtClean="0"/>
              <a:t>The game plays like a 2D </a:t>
            </a:r>
            <a:r>
              <a:rPr lang="en-CA" baseline="0" dirty="0" err="1" smtClean="0"/>
              <a:t>platformer</a:t>
            </a:r>
            <a:r>
              <a:rPr lang="en-CA" baseline="0" dirty="0" smtClean="0"/>
              <a:t> and looks like one, but the world is actually 3D and </a:t>
            </a:r>
            <a:r>
              <a:rPr lang="en-CA" baseline="0" dirty="0" err="1" smtClean="0"/>
              <a:t>traversible</a:t>
            </a:r>
            <a:r>
              <a:rPr lang="en-CA" baseline="0" dirty="0" smtClean="0"/>
              <a:t> on every side of its cubic shape.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how does collision work in-game, seeing as I'm not traversing the world in 3D?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treat the world as a list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rows. Every 2D tile on the screen is actually a stack of tiles and I only typically see the end of it.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there are non-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collideable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tiles in there, I can skip them and search for the real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collideable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data, and use that.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only need to make a handful of these lookups, for Gomez and moving platforms.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when I implemented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offsets (meaning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moved at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trixel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 instead of whole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I had to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complexify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algorithm.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game needs to search across all 4 closest rows to try and collide with offset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may or may not be inside these.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There's many optimizations that were done to this structure/algorithm but I'll come back to them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These</a:t>
            </a:r>
            <a:r>
              <a:rPr lang="en-CA" baseline="0" dirty="0" smtClean="0"/>
              <a:t> are the “offset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” I’m talking about. A 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is not necessarily in the center of its grid space, which makes for collision and culling problems.</a:t>
            </a:r>
            <a:br>
              <a:rPr lang="en-CA" baseline="0" dirty="0" smtClean="0"/>
            </a:br>
            <a:r>
              <a:rPr lang="en-CA" baseline="0" dirty="0" smtClean="0"/>
              <a:t>Then the grid of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acts like a partitioning structure, and the 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is kept in the closest grid space that contains it.</a:t>
            </a:r>
            <a:br>
              <a:rPr lang="en-CA" baseline="0" dirty="0" smtClean="0"/>
            </a:br>
            <a:r>
              <a:rPr lang="en-CA" baseline="0" dirty="0" smtClean="0"/>
              <a:t>When looking up collision, I only need to check the 4 nearest neighbours at most, so it’s simpler than it seems.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FEZ is a 2D/3D game. Gomez navigates the world in his 2D perspective. How do we adjust his depth position and still make sense spatially?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Gomez shouldn't disappear behind the background, unless it was specifically tagged as immaterial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Gomez shouldn't float or fall after a rotation, so his depth component needs to be clamped to some ground if he finds himself floating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Otherwise, don't mess the player's perception. If there's no input or "dangerous case", leave the depth alone.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initial builds of FEZ (2008 and earlier), Gomez used to panic, emit a loud sound effect, show a red exclamation mark and require a quick-time-event to get out of there.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happens way more often than you'd think, and really kills the mood.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decided to implement background mode, which just hints at the player that he's not in a good position to act, and let him come back to the foreground.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Here you can see the effect</a:t>
            </a:r>
            <a:r>
              <a:rPr lang="en-CA" baseline="0" dirty="0" smtClean="0"/>
              <a:t> of the time of day on ambient light, cloud tinting and effects like the stars fading in and the cloud shadows becoming less apparent.</a:t>
            </a:r>
          </a:p>
          <a:p>
            <a:r>
              <a:rPr lang="en-CA" baseline="0" dirty="0" smtClean="0"/>
              <a:t>There is also a post-processing overlay during dusk, dawn and </a:t>
            </a:r>
            <a:r>
              <a:rPr lang="en-CA" baseline="0" dirty="0" err="1" smtClean="0"/>
              <a:t>nighttime</a:t>
            </a:r>
            <a:r>
              <a:rPr lang="en-CA" baseline="0" dirty="0" smtClean="0"/>
              <a:t> to add even more crazy tinting.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 wrote</a:t>
            </a:r>
            <a:r>
              <a:rPr lang="en-CA" baseline="0" dirty="0" smtClean="0"/>
              <a:t> a basic scripting system for FEZ from scratch, which may have been overkill and certainly took me some time to get to work properly.</a:t>
            </a:r>
            <a:br>
              <a:rPr lang="en-CA" baseline="0" dirty="0" smtClean="0"/>
            </a:br>
            <a:r>
              <a:rPr lang="en-CA" baseline="0" dirty="0" smtClean="0"/>
              <a:t>I wanted to make sure that Phil doesn’t mess with code (like </a:t>
            </a:r>
            <a:r>
              <a:rPr lang="en-CA" baseline="0" dirty="0" err="1" smtClean="0"/>
              <a:t>lua</a:t>
            </a:r>
            <a:r>
              <a:rPr lang="en-CA" baseline="0" dirty="0" smtClean="0"/>
              <a:t> or </a:t>
            </a:r>
            <a:r>
              <a:rPr lang="en-CA" baseline="0" dirty="0" err="1" smtClean="0"/>
              <a:t>c#script</a:t>
            </a:r>
            <a:r>
              <a:rPr lang="en-CA" baseline="0" dirty="0" smtClean="0"/>
              <a:t>), because I know he couldn’t have done it.</a:t>
            </a:r>
            <a:br>
              <a:rPr lang="en-CA" baseline="0" dirty="0" smtClean="0"/>
            </a:br>
            <a:r>
              <a:rPr lang="en-CA" baseline="0" dirty="0" smtClean="0"/>
              <a:t>Also since it was started in late 2009, there was a lot of work to do on the game still, so it needed to be future-proof.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It turns</a:t>
            </a:r>
            <a:r>
              <a:rPr lang="en-CA" baseline="0" dirty="0" smtClean="0"/>
              <a:t> out that supporting everything that a scripting engine should with only a visual UI means a LOT OF CHECKBOXES AND DROPDOWNs.</a:t>
            </a:r>
          </a:p>
          <a:p>
            <a:r>
              <a:rPr lang="en-CA" baseline="0" dirty="0" smtClean="0"/>
              <a:t>Most of the “picking” is still done by clicking on objects, which is good, and very little typing is required. But yeah, lots of clicking.</a:t>
            </a:r>
            <a:br>
              <a:rPr lang="en-CA" baseline="0" dirty="0" smtClean="0"/>
            </a:br>
            <a:r>
              <a:rPr lang="en-CA" baseline="0" dirty="0" smtClean="0"/>
              <a:t>Events, Conditions, Operations and Parameters </a:t>
            </a:r>
          </a:p>
          <a:p>
            <a:r>
              <a:rPr lang="en-CA" baseline="0" dirty="0" smtClean="0"/>
              <a:t>Also, it’s limitative; most script “actions” end up being hardcoded complex actions that are just called by scripting events.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good thing with the scripting system is how they are very object</a:t>
            </a:r>
            <a:r>
              <a:rPr lang="en-CA" baseline="0" dirty="0" smtClean="0"/>
              <a:t> oriented and they serialize by themselves to text.</a:t>
            </a:r>
          </a:p>
          <a:p>
            <a:r>
              <a:rPr lang="en-CA" baseline="0" dirty="0" smtClean="0"/>
              <a:t>Though the result is </a:t>
            </a:r>
            <a:r>
              <a:rPr lang="en-CA" baseline="0" dirty="0" err="1" smtClean="0"/>
              <a:t>kinda</a:t>
            </a:r>
            <a:r>
              <a:rPr lang="en-CA" baseline="0" dirty="0" smtClean="0"/>
              <a:t> hard to tweak, even form me, and a better formatter would’ve helped with quick tweaking &amp; debugging.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is how a scripting interface</a:t>
            </a:r>
            <a:r>
              <a:rPr lang="en-CA" baseline="0" dirty="0" smtClean="0"/>
              <a:t> looks like. The implementation is usually the manager for that entity, and holds all the logic.</a:t>
            </a:r>
            <a:br>
              <a:rPr lang="en-CA" baseline="0" dirty="0" smtClean="0"/>
            </a:br>
            <a:r>
              <a:rPr lang="en-CA" baseline="0" dirty="0" err="1" smtClean="0"/>
              <a:t>LongRunningActions</a:t>
            </a:r>
            <a:r>
              <a:rPr lang="en-CA" baseline="0" dirty="0" smtClean="0"/>
              <a:t> is just a way to have an action not be instantaneous, and tell the scripting system when it’s done, or be aborted,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 also wrote</a:t>
            </a:r>
            <a:r>
              <a:rPr lang="en-CA" baseline="0" dirty="0" smtClean="0"/>
              <a:t> a music system because we really wanted music to be a significant part of “the FEZ experience”.</a:t>
            </a:r>
            <a:br>
              <a:rPr lang="en-CA" baseline="0" dirty="0" smtClean="0"/>
            </a:br>
            <a:r>
              <a:rPr lang="en-CA" baseline="0" dirty="0" smtClean="0"/>
              <a:t>Songs are dynamic, change randomly over time, composed of many tracks and change dynamically with the time of day.</a:t>
            </a:r>
            <a:br>
              <a:rPr lang="en-CA" baseline="0" dirty="0" smtClean="0"/>
            </a:br>
            <a:r>
              <a:rPr lang="en-CA" baseline="0" dirty="0" smtClean="0"/>
              <a:t>They can also be scripted, so that going higher up in a level changes the song. It’s not “sequenced” however, all tracks are </a:t>
            </a:r>
            <a:r>
              <a:rPr lang="en-CA" baseline="0" dirty="0" err="1" smtClean="0"/>
              <a:t>xWMA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soundfiles</a:t>
            </a:r>
            <a:r>
              <a:rPr lang="en-CA" baseline="0" dirty="0" smtClean="0"/>
              <a:t>.</a:t>
            </a:r>
            <a:br>
              <a:rPr lang="en-CA" baseline="0" dirty="0" smtClean="0"/>
            </a:br>
            <a:r>
              <a:rPr lang="en-CA" baseline="0" dirty="0" smtClean="0"/>
              <a:t>The “notes” at the bottom is to indicate which are the notes that sound good with the song, so that the right ones are played was you collect cubes.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you’ve probably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noticed that the world is built out of repeated cubic chunks. That’s a design decision and here’s how it came about.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 art aesthetic made it natural to consider a tile-based world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Megatextures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unique geometry was a little bit too ambitious for 1 artist and 1 coder, and non-reusable assets is scary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Axis-aligned tiles also makes for easier culling, possibly even hierarchical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 used </a:t>
            </a:r>
            <a:r>
              <a:rPr lang="en-CA" dirty="0" err="1" smtClean="0"/>
              <a:t>xbWatson</a:t>
            </a:r>
            <a:r>
              <a:rPr lang="en-CA" baseline="0" dirty="0" smtClean="0"/>
              <a:t> a lot when debugging, but also to find out why the load times were so bad; it’s especially useful to investigate performance issues that are unrelated to the GPU and that happen only on the Xbox (which happens a whole lot)</a:t>
            </a:r>
          </a:p>
          <a:p>
            <a:r>
              <a:rPr lang="en-CA" baseline="0" dirty="0" smtClean="0"/>
              <a:t>PIX I only used marginally, to find out </a:t>
            </a:r>
            <a:r>
              <a:rPr lang="en-CA" baseline="0" dirty="0" err="1" smtClean="0"/>
              <a:t>shader</a:t>
            </a:r>
            <a:r>
              <a:rPr lang="en-CA" baseline="0" dirty="0" smtClean="0"/>
              <a:t> problems. It’s still really well made and has a lot of useful statistics.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One</a:t>
            </a:r>
            <a:r>
              <a:rPr lang="en-CA" baseline="0" dirty="0" smtClean="0"/>
              <a:t> of the questions we get the most is “WHEN IS IT COMING OUT”. I’d like to comment on that from my perspective, because the game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Turns</a:t>
            </a:r>
            <a:r>
              <a:rPr lang="en-CA" baseline="0" dirty="0" smtClean="0"/>
              <a:t> out making a game is hard. And long. Especially when you’re 2 guys who have next to no experience at making it.</a:t>
            </a:r>
          </a:p>
          <a:p>
            <a:r>
              <a:rPr lang="en-CA" baseline="0" dirty="0" smtClean="0"/>
              <a:t>The scope of the game changed constantly. We had the hook, but </a:t>
            </a:r>
            <a:r>
              <a:rPr lang="en-CA" baseline="0" dirty="0" err="1" smtClean="0"/>
              <a:t>noa</a:t>
            </a:r>
            <a:r>
              <a:rPr lang="en-CA" baseline="0" dirty="0" smtClean="0"/>
              <a:t> struggle throughout, uncertainty and stress never a good thing in artistic work. (but of course necessary)</a:t>
            </a:r>
          </a:p>
          <a:p>
            <a:r>
              <a:rPr lang="en-CA" baseline="0" dirty="0" smtClean="0"/>
              <a:t>The team (originally of 3) crumbled due to personal frictions and creative differences, in early 2010, something that was already somewhat predictable in 2009, so that wasn’t good either.</a:t>
            </a:r>
            <a:br>
              <a:rPr lang="en-CA" baseline="0" dirty="0" smtClean="0"/>
            </a:br>
            <a:r>
              <a:rPr lang="en-CA" baseline="0" dirty="0" smtClean="0"/>
              <a:t>Indies often quote that creative liberty  idea of the moment-to-moment until very late in development.</a:t>
            </a:r>
            <a:br>
              <a:rPr lang="en-CA" baseline="0" dirty="0" smtClean="0"/>
            </a:br>
            <a:r>
              <a:rPr lang="en-CA" baseline="0" dirty="0" smtClean="0"/>
              <a:t>Financing the game was and prototyping is what makes good indie games, but you really need a design direction too.</a:t>
            </a:r>
            <a:br>
              <a:rPr lang="en-CA" baseline="0" dirty="0" smtClean="0"/>
            </a:br>
            <a:r>
              <a:rPr lang="en-CA" baseline="0" dirty="0" smtClean="0"/>
              <a:t>Early leak was good for attention but double-edged 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</a:t>
            </a:r>
            <a:r>
              <a:rPr lang="en-CA" baseline="0" dirty="0" smtClean="0"/>
              <a:t> these “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sets” are composed of all the possible “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” that can appear in a single level. We have many of them, here’s the main “nature” one, and overlaid with the wireframe.</a:t>
            </a:r>
          </a:p>
          <a:p>
            <a:r>
              <a:rPr lang="en-CA" baseline="0" dirty="0" smtClean="0"/>
              <a:t>I’ll go over how these are modeled and textured.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FEZ has no palette limitation by design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 is used to Photoshop and emulating the color manipulation tools (gradients, color spaces, palettes, layers) is hard/time-consuming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Cubemaps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(and will) copy pixels to inside faces for concave shapes, but it's usually impossible to see in isometric views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discrete texture per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means 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crapton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texture switching, so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atlasing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must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Sketchup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good to test out visual styles, but it's clearly not made to carve this kind of geometry, took forever to do it.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you can't export with the free version.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had no idea how to make a Maya/MAX/C4D plug-in, and these are expensive to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end I decided to implement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trixel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sculpting inside the world editor itself, since that made the most sense as a workflow.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mesh gets simplified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realtime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you sculpt 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start with a full 8-face cube and just grab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chunks out. Again, texture is already managed externally.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Even though all surfaces are planar, there can be pretty complex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, and it shows when the world rotates. It adds that extra polish that makes FEZ </a:t>
            </a:r>
            <a:r>
              <a:rPr lang="en-CA" baseline="0" dirty="0" err="1" smtClean="0"/>
              <a:t>FEZ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composed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trixels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keep track of their presence like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voxels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that, it's possible to detect all the outwards-facing faces for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trixels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have no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list surfaces.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from these surfaces, I use 2D spiral traversal from the center of the surface to tag the biggest possible rectangle in each surface.</a:t>
            </a:r>
            <a:endParaRPr lang="en-C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D429-510A-469C-96B7-092F935D31D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3F9-90CC-4483-90FB-35E34CD5E307}" type="datetimeFigureOut">
              <a:rPr lang="fr-FR" smtClean="0"/>
              <a:pPr/>
              <a:t>01/11/2011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FBA9-11F7-4A57-912E-BADE4E0A5319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Autofit/>
          </a:bodyPr>
          <a:lstStyle/>
          <a:p>
            <a:r>
              <a:rPr lang="fr-CA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05_53" pitchFamily="2" charset="0"/>
              </a:rPr>
              <a:t>Cubes All The </a:t>
            </a:r>
            <a:r>
              <a:rPr lang="fr-CA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05_53" pitchFamily="2" charset="0"/>
              </a:rPr>
              <a:t>Way</a:t>
            </a:r>
            <a:r>
              <a:rPr lang="fr-CA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05_53" pitchFamily="2" charset="0"/>
              </a:rPr>
              <a:t> Down</a:t>
            </a:r>
            <a:endParaRPr lang="fr-CA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05_5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214950"/>
            <a:ext cx="6400800" cy="1143008"/>
          </a:xfrm>
        </p:spPr>
        <p:txBody>
          <a:bodyPr>
            <a:noAutofit/>
          </a:bodyPr>
          <a:lstStyle/>
          <a:p>
            <a:r>
              <a:rPr lang="fr-C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FEZ </a:t>
            </a:r>
            <a:r>
              <a:rPr lang="fr-CA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Technical</a:t>
            </a:r>
            <a:r>
              <a:rPr lang="fr-C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Post-Mortem</a:t>
            </a:r>
            <a:br>
              <a:rPr lang="fr-C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Renaud </a:t>
            </a:r>
            <a:r>
              <a:rPr lang="fr-CA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Bédard</a:t>
            </a:r>
            <a:r>
              <a:rPr lang="fr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Programmer (</a:t>
            </a:r>
            <a:r>
              <a:rPr lang="fr-CA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Polytron</a:t>
            </a:r>
            <a:r>
              <a:rPr lang="fr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fr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500306"/>
            <a:ext cx="1839245" cy="26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And things can get pretty complex</a:t>
            </a:r>
            <a:endParaRPr lang="en-CA" dirty="0"/>
          </a:p>
        </p:txBody>
      </p:sp>
      <p:pic>
        <p:nvPicPr>
          <p:cNvPr id="6146" name="Picture 2" descr="C:\Users\Renaud\Documents\crate_vertic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357430"/>
            <a:ext cx="4791689" cy="4500569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154" y="2357430"/>
            <a:ext cx="450884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 Simplification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Extrapolate</a:t>
            </a:r>
            <a:r>
              <a:rPr lang="fr-CA" dirty="0"/>
              <a:t> </a:t>
            </a:r>
            <a:r>
              <a:rPr lang="fr-CA" dirty="0" err="1"/>
              <a:t>contiguous</a:t>
            </a:r>
            <a:r>
              <a:rPr lang="fr-CA" dirty="0"/>
              <a:t> surfaces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trixels</a:t>
            </a:r>
            <a:endParaRPr lang="fr-CA" dirty="0"/>
          </a:p>
          <a:p>
            <a:r>
              <a:rPr lang="fr-CA" dirty="0"/>
              <a:t>For </a:t>
            </a:r>
            <a:r>
              <a:rPr lang="fr-CA" dirty="0" err="1"/>
              <a:t>each</a:t>
            </a:r>
            <a:r>
              <a:rPr lang="fr-CA" dirty="0"/>
              <a:t> surface,</a:t>
            </a:r>
          </a:p>
          <a:p>
            <a:pPr lvl="1"/>
            <a:r>
              <a:rPr lang="fr-CA" dirty="0" err="1"/>
              <a:t>Enumerate</a:t>
            </a:r>
            <a:r>
              <a:rPr lang="fr-CA" dirty="0"/>
              <a:t> </a:t>
            </a:r>
            <a:r>
              <a:rPr lang="fr-CA" dirty="0" err="1"/>
              <a:t>biggest</a:t>
            </a:r>
            <a:r>
              <a:rPr lang="fr-CA" dirty="0"/>
              <a:t> rectangles in </a:t>
            </a:r>
            <a:r>
              <a:rPr lang="fr-CA" dirty="0" err="1"/>
              <a:t>that</a:t>
            </a:r>
            <a:r>
              <a:rPr lang="fr-CA" dirty="0"/>
              <a:t> surface</a:t>
            </a:r>
          </a:p>
          <a:p>
            <a:pPr lvl="1"/>
            <a:r>
              <a:rPr lang="fr-CA" dirty="0" err="1"/>
              <a:t>Each</a:t>
            </a:r>
            <a:r>
              <a:rPr lang="fr-CA" dirty="0"/>
              <a:t> rectangle </a:t>
            </a:r>
            <a:r>
              <a:rPr lang="fr-CA" dirty="0" err="1"/>
              <a:t>becomes</a:t>
            </a:r>
            <a:r>
              <a:rPr lang="fr-CA" dirty="0"/>
              <a:t> a </a:t>
            </a:r>
            <a:r>
              <a:rPr lang="fr-CA" dirty="0" smtClean="0"/>
              <a:t>plane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  <a:p>
            <a:r>
              <a:rPr lang="fr-CA" dirty="0" err="1" smtClean="0"/>
              <a:t>Triles</a:t>
            </a:r>
            <a:r>
              <a:rPr lang="fr-CA" dirty="0" smtClean="0"/>
              <a:t> have an </a:t>
            </a:r>
            <a:r>
              <a:rPr lang="fr-CA" dirty="0" err="1" smtClean="0"/>
              <a:t>average</a:t>
            </a:r>
            <a:r>
              <a:rPr lang="fr-CA" dirty="0" smtClean="0"/>
              <a:t> of 136 </a:t>
            </a:r>
            <a:r>
              <a:rPr lang="fr-CA" dirty="0" err="1" smtClean="0"/>
              <a:t>polygons</a:t>
            </a:r>
            <a:endParaRPr lang="fr-CA" dirty="0"/>
          </a:p>
          <a:p>
            <a:r>
              <a:rPr lang="fr-CA" dirty="0" err="1"/>
              <a:t>Typical</a:t>
            </a:r>
            <a:r>
              <a:rPr lang="fr-CA" dirty="0"/>
              <a:t> </a:t>
            </a:r>
            <a:r>
              <a:rPr lang="fr-CA" dirty="0" err="1"/>
              <a:t>scene</a:t>
            </a:r>
            <a:r>
              <a:rPr lang="fr-CA" dirty="0"/>
              <a:t> : </a:t>
            </a:r>
            <a:r>
              <a:rPr lang="fr-CA" dirty="0" smtClean="0"/>
              <a:t>50,000 </a:t>
            </a:r>
            <a:r>
              <a:rPr lang="fr-CA" dirty="0" err="1"/>
              <a:t>polygons</a:t>
            </a:r>
            <a:r>
              <a:rPr lang="fr-CA" dirty="0"/>
              <a:t> </a:t>
            </a:r>
            <a:r>
              <a:rPr lang="fr-CA" dirty="0" smtClean="0"/>
              <a:t>on-</a:t>
            </a:r>
            <a:r>
              <a:rPr lang="fr-CA" dirty="0" err="1" smtClean="0"/>
              <a:t>screen</a:t>
            </a:r>
            <a:endParaRPr lang="fr-CA" dirty="0" smtClean="0"/>
          </a:p>
          <a:p>
            <a:pPr lvl="1"/>
            <a:r>
              <a:rPr lang="fr-CA" dirty="0" smtClean="0"/>
              <a:t>Goes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anywhere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5000 to 250,000</a:t>
            </a:r>
            <a:endParaRPr lang="fr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Levels in “</a:t>
            </a:r>
            <a:r>
              <a:rPr lang="en-C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ezzer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5865" r="8342"/>
          <a:stretch>
            <a:fillRect/>
          </a:stretch>
        </p:blipFill>
        <p:spPr bwMode="auto">
          <a:xfrm>
            <a:off x="0" y="1428736"/>
            <a:ext cx="31505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389110"/>
            <a:ext cx="6500826" cy="446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Rendering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Culling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Orthographic views</a:t>
            </a:r>
          </a:p>
          <a:p>
            <a:pPr lvl="1"/>
            <a:r>
              <a:rPr lang="en-CA" dirty="0" smtClean="0"/>
              <a:t>Peel the </a:t>
            </a:r>
            <a:r>
              <a:rPr lang="en-CA" dirty="0" err="1" smtClean="0"/>
              <a:t>frontmost</a:t>
            </a:r>
            <a:r>
              <a:rPr lang="en-CA" dirty="0" smtClean="0"/>
              <a:t> layer</a:t>
            </a:r>
          </a:p>
          <a:p>
            <a:pPr lvl="1"/>
            <a:r>
              <a:rPr lang="en-CA" dirty="0" smtClean="0"/>
              <a:t>Keep offset and see-through </a:t>
            </a:r>
            <a:r>
              <a:rPr lang="en-CA" dirty="0" err="1" smtClean="0"/>
              <a:t>triles</a:t>
            </a:r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During rotation transitions</a:t>
            </a:r>
          </a:p>
          <a:p>
            <a:pPr lvl="1"/>
            <a:r>
              <a:rPr lang="en-CA" dirty="0" smtClean="0"/>
              <a:t>Peel the two visible faces</a:t>
            </a:r>
          </a:p>
          <a:p>
            <a:pPr lvl="1"/>
            <a:endParaRPr lang="en-CA" dirty="0"/>
          </a:p>
          <a:p>
            <a:r>
              <a:rPr lang="en-CA" dirty="0" smtClean="0"/>
              <a:t>Always use frustum culling</a:t>
            </a:r>
          </a:p>
          <a:p>
            <a:pPr lvl="1"/>
            <a:r>
              <a:rPr lang="en-CA" dirty="0" smtClean="0"/>
              <a:t>Only cull the difference, leave what’s still visible there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Culling Disabled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683" y="1357298"/>
            <a:ext cx="6442635" cy="51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Culling Enabled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243" y="1357298"/>
            <a:ext cx="6449515" cy="520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9826272">
            <a:off x="343951" y="5799309"/>
            <a:ext cx="128588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Rendering</a:t>
            </a: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C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Instancing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Lots of instances of the same </a:t>
            </a:r>
            <a:r>
              <a:rPr lang="en-US" dirty="0" err="1"/>
              <a:t>trile</a:t>
            </a:r>
            <a:r>
              <a:rPr lang="en-US" dirty="0"/>
              <a:t> in a level</a:t>
            </a:r>
          </a:p>
          <a:p>
            <a:r>
              <a:rPr lang="en-US" dirty="0"/>
              <a:t>Few things specific to a single instance</a:t>
            </a:r>
          </a:p>
          <a:p>
            <a:pPr lvl="1"/>
            <a:r>
              <a:rPr lang="en-US" dirty="0"/>
              <a:t>XYZ Position, Y Rotation : 4 </a:t>
            </a:r>
            <a:r>
              <a:rPr lang="en-US" dirty="0" smtClean="0"/>
              <a:t>floats</a:t>
            </a:r>
          </a:p>
          <a:p>
            <a:pPr lvl="1"/>
            <a:endParaRPr lang="en-US" dirty="0"/>
          </a:p>
          <a:p>
            <a:r>
              <a:rPr lang="en-US" dirty="0" err="1" smtClean="0"/>
              <a:t>vfetch</a:t>
            </a:r>
            <a:r>
              <a:rPr lang="en-US" dirty="0" smtClean="0"/>
              <a:t> </a:t>
            </a:r>
            <a:r>
              <a:rPr lang="en-US" dirty="0"/>
              <a:t>Instancing on </a:t>
            </a:r>
            <a:r>
              <a:rPr lang="en-US" dirty="0" smtClean="0"/>
              <a:t>Xbox 360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≈ SM 3.0 Hardware Instancing on PC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Max. 226 instances of same </a:t>
            </a:r>
            <a:r>
              <a:rPr lang="en-US" dirty="0" err="1" smtClean="0"/>
              <a:t>trile</a:t>
            </a:r>
            <a:r>
              <a:rPr lang="en-US" dirty="0" smtClean="0"/>
              <a:t> </a:t>
            </a:r>
            <a:r>
              <a:rPr lang="en-US" dirty="0"/>
              <a:t>per draw call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3571876"/>
            <a:ext cx="5286412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28596" y="2000240"/>
            <a:ext cx="764386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Instancing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details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Instance data passed as VS constants</a:t>
            </a:r>
          </a:p>
          <a:p>
            <a:pPr>
              <a:buNone/>
            </a:pPr>
            <a:r>
              <a:rPr lang="en-US" sz="1700" dirty="0" smtClean="0">
                <a:latin typeface="Consolas" pitchFamily="49" charset="0"/>
                <a:cs typeface="Consolas" pitchFamily="49" charset="0"/>
              </a:rPr>
              <a:t>#define </a:t>
            </a:r>
            <a:r>
              <a:rPr lang="en-US" sz="1700" dirty="0" err="1" smtClean="0">
                <a:latin typeface="Consolas" pitchFamily="49" charset="0"/>
                <a:cs typeface="Consolas" pitchFamily="49" charset="0"/>
              </a:rPr>
              <a:t>InstancesPerBatch</a:t>
            </a:r>
            <a:r>
              <a:rPr lang="en-US" sz="1700" dirty="0" smtClean="0">
                <a:latin typeface="Consolas" pitchFamily="49" charset="0"/>
                <a:cs typeface="Consolas" pitchFamily="49" charset="0"/>
              </a:rPr>
              <a:t> 226</a:t>
            </a:r>
          </a:p>
          <a:p>
            <a:pPr>
              <a:buNone/>
            </a:pPr>
            <a:r>
              <a:rPr lang="en-US" sz="1700" dirty="0" smtClean="0">
                <a:latin typeface="Consolas" pitchFamily="49" charset="0"/>
                <a:cs typeface="Consolas" pitchFamily="49" charset="0"/>
              </a:rPr>
              <a:t>float4 </a:t>
            </a:r>
            <a:r>
              <a:rPr lang="en-US" sz="1700" dirty="0" err="1" smtClean="0">
                <a:latin typeface="Consolas" pitchFamily="49" charset="0"/>
                <a:cs typeface="Consolas" pitchFamily="49" charset="0"/>
              </a:rPr>
              <a:t>InstancePositionPhiArray</a:t>
            </a:r>
            <a:r>
              <a:rPr lang="en-US" sz="17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700" dirty="0" err="1" smtClean="0">
                <a:latin typeface="Consolas" pitchFamily="49" charset="0"/>
                <a:cs typeface="Consolas" pitchFamily="49" charset="0"/>
              </a:rPr>
              <a:t>InstancesPerBatch</a:t>
            </a:r>
            <a:r>
              <a:rPr lang="en-US" sz="1700" dirty="0" smtClean="0">
                <a:latin typeface="Consolas" pitchFamily="49" charset="0"/>
                <a:cs typeface="Consolas" pitchFamily="49" charset="0"/>
              </a:rPr>
              <a:t>] : register(c30);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Reconstruct transformation matrix in VS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float 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sincos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InstancePositionPhi.w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float4x4 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instanceMatrix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 = 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,	0,	-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,	</a:t>
            </a:r>
            <a:r>
              <a:rPr lang="en-CA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0,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	0,		1,	0,		0,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,	0,	</a:t>
            </a:r>
            <a:r>
              <a:rPr lang="en-CA" sz="16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,		0,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	InstancePositionPhi.xyz,		1 </a:t>
            </a:r>
          </a:p>
          <a:p>
            <a:pPr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World Objects : Planes/Decals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Where </a:t>
            </a:r>
            <a:r>
              <a:rPr lang="en-US" sz="2800" dirty="0"/>
              <a:t>sculpting doesn't </a:t>
            </a:r>
            <a:r>
              <a:rPr lang="en-US" sz="2800" dirty="0" smtClean="0"/>
              <a:t>matter, or sprite animations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553699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500306"/>
            <a:ext cx="1643074" cy="7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500438"/>
            <a:ext cx="1214446" cy="9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786322"/>
            <a:ext cx="1143008" cy="11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4786322"/>
            <a:ext cx="139341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World Objects : </a:t>
            </a:r>
            <a:b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Objects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small overlapping details, or unique bigger landmarks</a:t>
            </a:r>
          </a:p>
          <a:p>
            <a:endParaRPr lang="en-CA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144" y="2143116"/>
            <a:ext cx="3651541" cy="412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16"/>
            <a:ext cx="3786214" cy="41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Me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Started messing with 3D programming in VB6 &amp; Truevision3D around 2001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Started working with Phil Fish on FEZ in April 2007</a:t>
            </a:r>
            <a:br>
              <a:rPr lang="en-US" dirty="0"/>
            </a:br>
            <a:endParaRPr lang="en-US" dirty="0"/>
          </a:p>
          <a:p>
            <a:r>
              <a:rPr lang="en-US" dirty="0"/>
              <a:t>FEZ gets 2 nominations and 1 award (Visual Arts) at </a:t>
            </a:r>
            <a:r>
              <a:rPr lang="en-US" dirty="0" smtClean="0"/>
              <a:t>IGF'08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Bacc</a:t>
            </a:r>
            <a:r>
              <a:rPr lang="en-US" dirty="0"/>
              <a:t>. in Computer Science at UQÀM in late 2008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Worked full-time since then at </a:t>
            </a:r>
            <a:r>
              <a:rPr lang="en-US" dirty="0" err="1"/>
              <a:t>Polytron</a:t>
            </a:r>
            <a:r>
              <a:rPr lang="en-US" dirty="0"/>
              <a:t> to make the game</a:t>
            </a:r>
          </a:p>
          <a:p>
            <a:r>
              <a:rPr lang="en-US" dirty="0"/>
              <a:t>FEZ is first commercial title and full-time </a:t>
            </a:r>
            <a:r>
              <a:rPr lang="en-US" dirty="0" smtClean="0"/>
              <a:t>“industry” “job”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 Management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err="1" smtClean="0"/>
              <a:t>Triles</a:t>
            </a:r>
            <a:r>
              <a:rPr lang="en-CA" dirty="0" smtClean="0"/>
              <a:t> </a:t>
            </a:r>
            <a:r>
              <a:rPr lang="en-CA" i="1" dirty="0" smtClean="0"/>
              <a:t>are</a:t>
            </a:r>
            <a:r>
              <a:rPr lang="en-CA" dirty="0" smtClean="0"/>
              <a:t> the collision map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i="1" dirty="0"/>
          </a:p>
          <a:p>
            <a:r>
              <a:rPr lang="en-CA" dirty="0" smtClean="0"/>
              <a:t>Four types</a:t>
            </a:r>
          </a:p>
          <a:p>
            <a:pPr lvl="1"/>
            <a:r>
              <a:rPr lang="en-CA" dirty="0" smtClean="0"/>
              <a:t>Immaterial (e.g. blades of grass)</a:t>
            </a:r>
          </a:p>
          <a:p>
            <a:pPr lvl="1"/>
            <a:r>
              <a:rPr lang="en-CA" dirty="0" smtClean="0"/>
              <a:t>No collision (background elements)</a:t>
            </a:r>
          </a:p>
          <a:p>
            <a:pPr lvl="1"/>
            <a:r>
              <a:rPr lang="en-CA" dirty="0" smtClean="0"/>
              <a:t>Top-collide (most platforms)</a:t>
            </a:r>
          </a:p>
          <a:p>
            <a:pPr lvl="1"/>
            <a:r>
              <a:rPr lang="en-CA" dirty="0" smtClean="0"/>
              <a:t>All-collide (blocking boundaries)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857256" cy="10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5357818" y="4643446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7" name="Picture 1" descr="C:\Users\Renaud\Documents\Visual Studio 2008\Projects\Fez\Media\Documents\Tech Docs\collision_typ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00240"/>
            <a:ext cx="584607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 Collision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Art objects are filled with invisible collision </a:t>
            </a:r>
            <a:r>
              <a:rPr lang="en-CA" sz="2800" dirty="0" err="1" smtClean="0"/>
              <a:t>triles</a:t>
            </a:r>
            <a:endParaRPr lang="en-CA" sz="2800" dirty="0"/>
          </a:p>
        </p:txBody>
      </p:sp>
      <p:pic>
        <p:nvPicPr>
          <p:cNvPr id="51202" name="Picture 2" descr="http://theinstructionlimit.com/wp-content/uploads/2010/08/tree_coll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017" y="2214554"/>
            <a:ext cx="4071966" cy="4245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 </a:t>
            </a:r>
            <a:r>
              <a:rPr lang="fr-C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Lookup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Level is a large structure of </a:t>
            </a:r>
            <a:r>
              <a:rPr lang="en-US" dirty="0" err="1"/>
              <a:t>triles</a:t>
            </a:r>
            <a:r>
              <a:rPr lang="en-US" dirty="0"/>
              <a:t> </a:t>
            </a:r>
            <a:r>
              <a:rPr lang="en-US" dirty="0" err="1"/>
              <a:t>indexable</a:t>
            </a:r>
            <a:r>
              <a:rPr lang="en-US" dirty="0"/>
              <a:t> by (x, y, z)</a:t>
            </a:r>
          </a:p>
          <a:p>
            <a:pPr lvl="1"/>
            <a:r>
              <a:rPr lang="en-US" dirty="0"/>
              <a:t>Actually a Dictionary&lt;Int3, </a:t>
            </a:r>
            <a:r>
              <a:rPr lang="en-US" dirty="0" err="1"/>
              <a:t>Trile</a:t>
            </a:r>
            <a:r>
              <a:rPr lang="en-US" dirty="0" smtClean="0"/>
              <a:t>&gt;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You collide with what you see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closest (x, y) or (z, y) row of </a:t>
            </a:r>
            <a:r>
              <a:rPr lang="en-US" dirty="0" err="1"/>
              <a:t>triles</a:t>
            </a:r>
            <a:endParaRPr lang="en-US" dirty="0"/>
          </a:p>
          <a:p>
            <a:pPr lvl="1"/>
            <a:r>
              <a:rPr lang="en-US" dirty="0"/>
              <a:t>Traverse to nearest </a:t>
            </a:r>
            <a:r>
              <a:rPr lang="en-US" dirty="0" err="1"/>
              <a:t>collideable</a:t>
            </a:r>
            <a:r>
              <a:rPr lang="en-US" dirty="0"/>
              <a:t> </a:t>
            </a:r>
            <a:r>
              <a:rPr lang="en-US" dirty="0" err="1"/>
              <a:t>trile</a:t>
            </a:r>
            <a:r>
              <a:rPr lang="en-US" dirty="0"/>
              <a:t> and use its </a:t>
            </a:r>
            <a:r>
              <a:rPr lang="en-US" dirty="0" smtClean="0"/>
              <a:t>properties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Gets tricky with offset </a:t>
            </a:r>
            <a:r>
              <a:rPr lang="en-US" dirty="0" err="1"/>
              <a:t>triles</a:t>
            </a:r>
            <a:endParaRPr lang="en-US" dirty="0"/>
          </a:p>
          <a:p>
            <a:pPr lvl="1"/>
            <a:r>
              <a:rPr lang="en-US" dirty="0"/>
              <a:t>Look up 4 closest </a:t>
            </a:r>
            <a:r>
              <a:rPr lang="en-US" dirty="0" err="1"/>
              <a:t>neighbour</a:t>
            </a:r>
            <a:r>
              <a:rPr lang="en-US" dirty="0"/>
              <a:t> rows and </a:t>
            </a:r>
            <a:r>
              <a:rPr lang="en-US" dirty="0" smtClean="0"/>
              <a:t>test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After that, normal AABB to line collision resolution</a:t>
            </a:r>
            <a:endParaRPr lang="en-US" dirty="0"/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6249"/>
          <a:stretch>
            <a:fillRect/>
          </a:stretch>
        </p:blipFill>
        <p:spPr bwMode="auto">
          <a:xfrm>
            <a:off x="6858016" y="3755710"/>
            <a:ext cx="18923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Offset/Non-Unit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3490" name="Picture 2" descr="C:\Users\Renaud\Documents\Visual Studio 2008\Projects\Fez\Media\Documents\Tech Docs\offset_mosa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91752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Gomez Moves Around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Movement is in 2D according to the current viewpoint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the camera rotates, movement (and time) is suspended.</a:t>
            </a:r>
          </a:p>
          <a:p>
            <a:endParaRPr lang="en-CA" dirty="0"/>
          </a:p>
        </p:txBody>
      </p:sp>
      <p:pic>
        <p:nvPicPr>
          <p:cNvPr id="15362" name="Picture 2" descr="http://theinstructionlimit.com/wp-content/uploads/2010/08/clamp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2857488" cy="3090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285992"/>
            <a:ext cx="6215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b="1" dirty="0" smtClean="0"/>
              <a:t>Depth correction</a:t>
            </a:r>
            <a:r>
              <a:rPr lang="en-US" sz="2000" dirty="0" smtClean="0"/>
              <a:t> </a:t>
            </a:r>
          </a:p>
          <a:p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Gomez should stay visible at all times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Gomez should never walk in mid-air</a:t>
            </a:r>
          </a:p>
          <a:p>
            <a:endParaRPr lang="en-US" sz="2000" dirty="0" smtClean="0"/>
          </a:p>
          <a:p>
            <a:r>
              <a:rPr lang="en-US" sz="2000" dirty="0" smtClean="0"/>
              <a:t>Otherwise, don't change Gomez's depth arbitrarily</a:t>
            </a:r>
            <a:br>
              <a:rPr lang="en-US" sz="2000" dirty="0" smtClean="0"/>
            </a:br>
            <a:endParaRPr lang="en-US" sz="2000" dirty="0" smtClean="0"/>
          </a:p>
          <a:p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Mode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Gomez is behind geometry after a rotation, don't panic</a:t>
            </a:r>
            <a:r>
              <a:rPr lang="en-US" dirty="0" smtClean="0"/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Silhouette rendering</a:t>
            </a:r>
          </a:p>
          <a:p>
            <a:pPr lvl="1"/>
            <a:r>
              <a:rPr lang="en-US" dirty="0"/>
              <a:t>Low-pass music</a:t>
            </a:r>
          </a:p>
          <a:p>
            <a:pPr lvl="1"/>
            <a:r>
              <a:rPr lang="en-US" dirty="0"/>
              <a:t>Limited actions</a:t>
            </a:r>
          </a:p>
          <a:p>
            <a:endParaRPr lang="en-CA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1357322" cy="15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357562"/>
            <a:ext cx="2928958" cy="27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Lighting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Per-face direct/diffuse light</a:t>
            </a:r>
          </a:p>
          <a:p>
            <a:r>
              <a:rPr lang="en-CA" sz="2000" dirty="0" smtClean="0"/>
              <a:t>Ambient light based on sky background color</a:t>
            </a:r>
          </a:p>
          <a:p>
            <a:pPr lvl="1"/>
            <a:r>
              <a:rPr lang="en-CA" sz="1800" dirty="0" smtClean="0"/>
              <a:t>Also tints transparent cloud layers</a:t>
            </a:r>
          </a:p>
          <a:p>
            <a:r>
              <a:rPr lang="en-CA" sz="2000" dirty="0" smtClean="0"/>
              <a:t>Shadows and additional lights added in screen-space</a:t>
            </a:r>
          </a:p>
          <a:p>
            <a:r>
              <a:rPr lang="en-CA" sz="2000" dirty="0" smtClean="0"/>
              <a:t>All done in a lighting pre-pass (render-to-texture)</a:t>
            </a:r>
          </a:p>
          <a:p>
            <a:pPr lvl="1"/>
            <a:r>
              <a:rPr lang="en-CA" sz="1800" dirty="0" smtClean="0"/>
              <a:t>Blended in Modulate2X mode so that it can light up and shadow</a:t>
            </a:r>
          </a:p>
        </p:txBody>
      </p:sp>
      <p:pic>
        <p:nvPicPr>
          <p:cNvPr id="19458" name="Picture 2" descr="C:\lm12.bmp"/>
          <p:cNvPicPr>
            <a:picLocks noChangeAspect="1" noChangeArrowheads="1"/>
          </p:cNvPicPr>
          <p:nvPr/>
        </p:nvPicPr>
        <p:blipFill>
          <a:blip r:embed="rId2"/>
          <a:srcRect l="6250" r="35937"/>
          <a:stretch>
            <a:fillRect/>
          </a:stretch>
        </p:blipFill>
        <p:spPr bwMode="auto">
          <a:xfrm>
            <a:off x="285720" y="3929066"/>
            <a:ext cx="2643206" cy="2571768"/>
          </a:xfrm>
          <a:prstGeom prst="rect">
            <a:avLst/>
          </a:prstGeom>
          <a:noFill/>
        </p:spPr>
      </p:pic>
      <p:pic>
        <p:nvPicPr>
          <p:cNvPr id="19459" name="Picture 3" descr="C:\lm6.bmp"/>
          <p:cNvPicPr>
            <a:picLocks noChangeAspect="1" noChangeArrowheads="1"/>
          </p:cNvPicPr>
          <p:nvPr/>
        </p:nvPicPr>
        <p:blipFill>
          <a:blip r:embed="rId3"/>
          <a:srcRect l="32042" t="31646" r="25236"/>
          <a:stretch>
            <a:fillRect/>
          </a:stretch>
        </p:blipFill>
        <p:spPr bwMode="auto">
          <a:xfrm>
            <a:off x="5214942" y="4357693"/>
            <a:ext cx="1928826" cy="1735905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l="12573" t="3213" r="35203" b="881"/>
          <a:stretch>
            <a:fillRect/>
          </a:stretch>
        </p:blipFill>
        <p:spPr bwMode="auto">
          <a:xfrm>
            <a:off x="2928925" y="3929066"/>
            <a:ext cx="23944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357694"/>
            <a:ext cx="1714512" cy="17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Day Lighting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072362" cy="50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World Interactions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FEZ @ IGF’08 was 99% static</a:t>
            </a:r>
          </a:p>
          <a:p>
            <a:endParaRPr lang="en-CA" dirty="0" smtClean="0"/>
          </a:p>
          <a:p>
            <a:r>
              <a:rPr lang="en-CA" dirty="0" smtClean="0"/>
              <a:t>Now Gomez can :</a:t>
            </a:r>
          </a:p>
          <a:p>
            <a:pPr lvl="1"/>
            <a:r>
              <a:rPr lang="en-CA" dirty="0" smtClean="0"/>
              <a:t>Grab/push/pull objects</a:t>
            </a:r>
          </a:p>
          <a:p>
            <a:pPr lvl="1"/>
            <a:r>
              <a:rPr lang="en-CA" dirty="0" smtClean="0"/>
              <a:t>Rotate parts of the world independently</a:t>
            </a:r>
          </a:p>
          <a:p>
            <a:pPr lvl="1"/>
            <a:r>
              <a:rPr lang="en-CA" dirty="0" smtClean="0"/>
              <a:t>Make blocks crumble under his weight</a:t>
            </a:r>
          </a:p>
          <a:p>
            <a:pPr lvl="1"/>
            <a:r>
              <a:rPr lang="en-CA" dirty="0" smtClean="0"/>
              <a:t>Grab ledges all around platforms</a:t>
            </a:r>
          </a:p>
          <a:p>
            <a:pPr lvl="1"/>
            <a:r>
              <a:rPr lang="en-CA" dirty="0" smtClean="0"/>
              <a:t>Interact with one-off puzzle objects</a:t>
            </a:r>
          </a:p>
          <a:p>
            <a:pPr lvl="1"/>
            <a:r>
              <a:rPr lang="en-CA" dirty="0" smtClean="0"/>
              <a:t>Swim in water &amp; drown in toxic liquids</a:t>
            </a:r>
          </a:p>
          <a:p>
            <a:pPr lvl="1"/>
            <a:r>
              <a:rPr lang="en-CA" dirty="0" smtClean="0"/>
              <a:t>AND MUCH </a:t>
            </a:r>
            <a:r>
              <a:rPr lang="en-CA" dirty="0" err="1" smtClean="0"/>
              <a:t>MUCH</a:t>
            </a:r>
            <a:r>
              <a:rPr lang="en-CA" dirty="0" smtClean="0"/>
              <a:t> MORE!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56 different action classes control his behaviour</a:t>
            </a:r>
          </a:p>
          <a:p>
            <a:pPr lvl="1"/>
            <a:endParaRPr lang="en-CA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357298"/>
            <a:ext cx="15298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3143248"/>
            <a:ext cx="776289" cy="103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394" y="1571613"/>
            <a:ext cx="1324564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228983"/>
            <a:ext cx="1771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4452960"/>
            <a:ext cx="842754" cy="17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9049" y="4572008"/>
            <a:ext cx="561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11" y="1785926"/>
            <a:ext cx="80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“Objects For States”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4043362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All player action classes derive from a base abstract class</a:t>
            </a:r>
          </a:p>
          <a:p>
            <a:r>
              <a:rPr lang="en-CA" dirty="0" smtClean="0"/>
              <a:t>Not all mutually exclusive</a:t>
            </a:r>
          </a:p>
          <a:p>
            <a:pPr lvl="1"/>
            <a:r>
              <a:rPr lang="en-CA" dirty="0" smtClean="0"/>
              <a:t>“Fall” is an action that is evaluated as long as there’s gravity</a:t>
            </a:r>
          </a:p>
          <a:p>
            <a:r>
              <a:rPr lang="en-CA" dirty="0" smtClean="0"/>
              <a:t>Tied to sprite animations, player controllability, etc.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1961272"/>
            <a:ext cx="4557658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TestConditions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Begin()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End() 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Act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TimeSpan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elapsed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   return false;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2D/3D Exploration Puzzle </a:t>
            </a:r>
            <a:r>
              <a:rPr lang="en-US" dirty="0" err="1"/>
              <a:t>Platformer</a:t>
            </a:r>
            <a:r>
              <a:rPr lang="en-US" dirty="0"/>
              <a:t> </a:t>
            </a:r>
            <a:r>
              <a:rPr lang="en-US" dirty="0" smtClean="0"/>
              <a:t>(“</a:t>
            </a:r>
            <a:r>
              <a:rPr lang="en-US" dirty="0" err="1" smtClean="0"/>
              <a:t>mystroidvania</a:t>
            </a:r>
            <a:r>
              <a:rPr lang="en-US" dirty="0" smtClean="0"/>
              <a:t>”)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Pixel art where the pixels are 3D </a:t>
            </a:r>
            <a:r>
              <a:rPr lang="en-US" i="1" dirty="0" err="1" smtClean="0"/>
              <a:t>trixels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  <a:p>
            <a:r>
              <a:rPr lang="en-US" dirty="0" err="1"/>
              <a:t>Platforming</a:t>
            </a:r>
            <a:r>
              <a:rPr lang="en-US" dirty="0"/>
              <a:t> in 2D, but across all 4 orthographic </a:t>
            </a:r>
            <a:r>
              <a:rPr lang="en-US" dirty="0" smtClean="0"/>
              <a:t>views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Built in XNA/C# from the start</a:t>
            </a:r>
          </a:p>
          <a:p>
            <a:pPr lvl="1"/>
            <a:r>
              <a:rPr lang="en-US" dirty="0"/>
              <a:t>Spanned 5 XNA versions, from 1.0 to 3.1!</a:t>
            </a:r>
          </a:p>
          <a:p>
            <a:endParaRPr lang="fr-CA" dirty="0"/>
          </a:p>
        </p:txBody>
      </p:sp>
      <p:pic>
        <p:nvPicPr>
          <p:cNvPr id="1026" name="Picture 2" descr="C:\Users\Renaud\Documents\Visual Studio 2008\Projects\Fez\XBLA\Source\FezGame\LiveFiles\OfferBan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5214974" cy="1179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World Entities = Actors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Spinning blocks, interactive structures, etc.</a:t>
            </a:r>
          </a:p>
          <a:p>
            <a:r>
              <a:rPr lang="en-CA" sz="2800" dirty="0" smtClean="0"/>
              <a:t>Hardcoded behaviours with flags or parameters set in the editor</a:t>
            </a:r>
          </a:p>
          <a:p>
            <a:r>
              <a:rPr lang="en-CA" sz="2800" dirty="0" err="1" smtClean="0"/>
              <a:t>Tradeoff</a:t>
            </a:r>
            <a:r>
              <a:rPr lang="en-CA" sz="2800" dirty="0" smtClean="0"/>
              <a:t> for not having proper scripting support</a:t>
            </a:r>
            <a:endParaRPr lang="en-CA" sz="28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b="5552"/>
          <a:stretch>
            <a:fillRect/>
          </a:stretch>
        </p:blipFill>
        <p:spPr bwMode="auto">
          <a:xfrm>
            <a:off x="2285984" y="3571876"/>
            <a:ext cx="47863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Scripting System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Designer-friendly UI (no code!)</a:t>
            </a:r>
          </a:p>
          <a:p>
            <a:r>
              <a:rPr lang="en-CA" dirty="0" smtClean="0"/>
              <a:t>Event-based (no continuous evaluation)</a:t>
            </a:r>
          </a:p>
          <a:p>
            <a:r>
              <a:rPr lang="en-CA" dirty="0" smtClean="0"/>
              <a:t>Extensible and backwards-compatible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r="29721"/>
          <a:stretch>
            <a:fillRect/>
          </a:stretch>
        </p:blipFill>
        <p:spPr bwMode="auto">
          <a:xfrm>
            <a:off x="0" y="3557609"/>
            <a:ext cx="9144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Script Editor UI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...is scary.</a:t>
            </a:r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617294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i562.photobucket.com/albums/ss67/GARYPAGANI/mother-of-god-super-troop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2143108" cy="117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Serialized Scripts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86304" cy="3400436"/>
          </a:xfrm>
        </p:spPr>
        <p:txBody>
          <a:bodyPr>
            <a:noAutofit/>
          </a:bodyPr>
          <a:lstStyle/>
          <a:p>
            <a:r>
              <a:rPr lang="en-CA" sz="2400" dirty="0" smtClean="0">
                <a:cs typeface="Consolas" pitchFamily="49" charset="0"/>
              </a:rPr>
              <a:t>Scripts are objects, serialized as text inside the level file</a:t>
            </a:r>
          </a:p>
          <a:p>
            <a:endParaRPr lang="en-CA" sz="2400" dirty="0" smtClean="0">
              <a:cs typeface="Consolas" pitchFamily="49" charset="0"/>
            </a:endParaRPr>
          </a:p>
          <a:p>
            <a:r>
              <a:rPr lang="en-CA" sz="2400" dirty="0" err="1" smtClean="0">
                <a:cs typeface="Consolas" pitchFamily="49" charset="0"/>
              </a:rPr>
              <a:t>Tweakable</a:t>
            </a:r>
            <a:r>
              <a:rPr lang="en-CA" sz="2400" dirty="0" smtClean="0">
                <a:cs typeface="Consolas" pitchFamily="49" charset="0"/>
              </a:rPr>
              <a:t> by hand </a:t>
            </a:r>
          </a:p>
          <a:p>
            <a:pPr lvl="1"/>
            <a:r>
              <a:rPr lang="en-CA" sz="2000" dirty="0" smtClean="0">
                <a:cs typeface="Consolas" pitchFamily="49" charset="0"/>
              </a:rPr>
              <a:t>If you are careful with braces</a:t>
            </a:r>
          </a:p>
          <a:p>
            <a:endParaRPr lang="en-CA" sz="2400" dirty="0" smtClean="0">
              <a:cs typeface="Consolas" pitchFamily="49" charset="0"/>
            </a:endParaRPr>
          </a:p>
          <a:p>
            <a:r>
              <a:rPr lang="en-CA" sz="2400" dirty="0" smtClean="0">
                <a:cs typeface="Consolas" pitchFamily="49" charset="0"/>
              </a:rPr>
              <a:t>Probably should’ve written a better formatter like :</a:t>
            </a:r>
            <a:endParaRPr lang="en-CA" sz="2400" dirty="0">
              <a:cs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29190" y="1357298"/>
            <a:ext cx="4071966" cy="521497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script key=0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name "Untitled"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triggers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trigger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event "Start"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object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  type "Level"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actions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action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operation "</a:t>
            </a:r>
            <a:r>
              <a:rPr kumimoji="0" lang="en-C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SetPixelsPerTrixel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arguments "2"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object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  type "Camera"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}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7224" y="5000636"/>
            <a:ext cx="364333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script key=0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code “</a:t>
            </a:r>
            <a:r>
              <a:rPr kumimoji="0" lang="en-C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Level.Start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=&gt; </a:t>
            </a:r>
            <a:r>
              <a:rPr kumimoji="0" lang="en-C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Camera.SetPixelsPerTrixel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(2)”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}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Scripting Interfaces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r>
              <a:rPr lang="en-CA" dirty="0" smtClean="0"/>
              <a:t>Reflected by the editor to fill dropdowns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00034" y="2500306"/>
            <a:ext cx="8143932" cy="3429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Entity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true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)]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public interface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ILevelService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IScriptingBase</a:t>
            </a:r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//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Events</a:t>
            </a:r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[Description("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When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the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level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starts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")]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event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Action Start;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OnStart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(); //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Called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by the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engine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to trigger the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event</a:t>
            </a:r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//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Properties</a:t>
            </a:r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FirstVisit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get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endParaRPr lang="fr-CA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// Operations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[Description("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Smoothly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changes to a new water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height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")]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LongRunningAction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SetWaterHeight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latin typeface="Consolas" pitchFamily="49" charset="0"/>
                <a:cs typeface="Consolas" pitchFamily="49" charset="0"/>
              </a:rPr>
              <a:t>height</a:t>
            </a:r>
            <a:r>
              <a:rPr lang="fr-CA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fr-CA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System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" y="1571612"/>
            <a:ext cx="4972056" cy="452596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Written on-top of XACT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Allows dynamic track-based songs</a:t>
            </a:r>
          </a:p>
          <a:p>
            <a:r>
              <a:rPr lang="en-CA" sz="2400" dirty="0" smtClean="0"/>
              <a:t>Works with time of day</a:t>
            </a:r>
          </a:p>
          <a:p>
            <a:endParaRPr lang="en-CA" sz="2400" dirty="0" smtClean="0"/>
          </a:p>
          <a:p>
            <a:r>
              <a:rPr lang="en-CA" sz="2400" dirty="0" smtClean="0"/>
              <a:t>Horribly intricate and complicated, as requested by </a:t>
            </a:r>
            <a:r>
              <a:rPr lang="en-CA" sz="2400" dirty="0" err="1" smtClean="0"/>
              <a:t>Disasterpeace</a:t>
            </a:r>
            <a:r>
              <a:rPr lang="en-CA" sz="2400" dirty="0" smtClean="0"/>
              <a:t>!</a:t>
            </a:r>
          </a:p>
          <a:p>
            <a:pPr lvl="1"/>
            <a:r>
              <a:rPr lang="en-CA" sz="2000" dirty="0" smtClean="0"/>
              <a:t>...but allows for kickass </a:t>
            </a:r>
            <a:r>
              <a:rPr lang="en-CA" sz="2000" dirty="0" err="1" smtClean="0"/>
              <a:t>songmaking</a:t>
            </a:r>
            <a:endParaRPr lang="en-CA" sz="2000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1872" y="1357323"/>
            <a:ext cx="352497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Xbox 360 Optimizations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XNA on the Xbox 360 = .NET Compact Framework</a:t>
            </a:r>
          </a:p>
          <a:p>
            <a:pPr lvl="1"/>
            <a:r>
              <a:rPr lang="en-CA" dirty="0" smtClean="0"/>
              <a:t>Garbage collection every 1Mb allocated, unpredictable, blocking</a:t>
            </a:r>
          </a:p>
          <a:p>
            <a:pPr lvl="1"/>
            <a:r>
              <a:rPr lang="en-CA" dirty="0" smtClean="0"/>
              <a:t>Draw calls are expensive : batching is essential, instantiate  ALL THE THINGS</a:t>
            </a:r>
          </a:p>
          <a:p>
            <a:pPr lvl="1"/>
            <a:r>
              <a:rPr lang="en-CA" dirty="0" smtClean="0"/>
              <a:t>Defer as many draw calculations as possible to vertex </a:t>
            </a:r>
            <a:r>
              <a:rPr lang="en-CA" dirty="0" err="1" smtClean="0"/>
              <a:t>shaders</a:t>
            </a:r>
            <a:r>
              <a:rPr lang="en-CA" dirty="0" smtClean="0"/>
              <a:t> instead of CPU</a:t>
            </a:r>
          </a:p>
          <a:p>
            <a:pPr lvl="1"/>
            <a:r>
              <a:rPr lang="en-CA" dirty="0" smtClean="0"/>
              <a:t>Otherwise, multithread; 5 (slow) cores at your disposal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Lots of content on the Web about this</a:t>
            </a:r>
          </a:p>
          <a:p>
            <a:pPr lvl="1"/>
            <a:r>
              <a:rPr lang="en-CA" dirty="0" smtClean="0"/>
              <a:t>...especially since XBLIG games have the same issues</a:t>
            </a:r>
          </a:p>
          <a:p>
            <a:pPr lvl="1"/>
            <a:r>
              <a:rPr lang="en-CA" dirty="0" smtClean="0"/>
              <a:t>Rules of thumb : avoid LINQ, dynamic allocations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: CLR Profiler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Excellent, free memory profiler</a:t>
            </a:r>
          </a:p>
          <a:p>
            <a:r>
              <a:rPr lang="en-CA" sz="2000" dirty="0" smtClean="0"/>
              <a:t>Allocations graphs, memory usage by object</a:t>
            </a:r>
          </a:p>
          <a:p>
            <a:r>
              <a:rPr lang="en-CA" sz="2000" dirty="0" smtClean="0"/>
              <a:t>Good for identifying real-time garbage &amp; why load-times stall</a:t>
            </a:r>
            <a:endParaRPr lang="en-CA" sz="2000" dirty="0"/>
          </a:p>
        </p:txBody>
      </p:sp>
      <p:pic>
        <p:nvPicPr>
          <p:cNvPr id="65538" name="Picture 2" descr="C:\Users\Renaud\Documents\Visual Studio 2008\Projects\Fez\Media\Screenshots\allocation graphs are awesome.png"/>
          <p:cNvPicPr>
            <a:picLocks noChangeAspect="1" noChangeArrowheads="1"/>
          </p:cNvPicPr>
          <p:nvPr/>
        </p:nvPicPr>
        <p:blipFill>
          <a:blip r:embed="rId2"/>
          <a:srcRect r="22501"/>
          <a:stretch>
            <a:fillRect/>
          </a:stretch>
        </p:blipFill>
        <p:spPr bwMode="auto">
          <a:xfrm>
            <a:off x="-1" y="3000372"/>
            <a:ext cx="4940177" cy="3429024"/>
          </a:xfrm>
          <a:prstGeom prst="rect">
            <a:avLst/>
          </a:prstGeom>
          <a:noFill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 l="13836"/>
          <a:stretch>
            <a:fillRect/>
          </a:stretch>
        </p:blipFill>
        <p:spPr bwMode="auto">
          <a:xfrm>
            <a:off x="4475508" y="3000372"/>
            <a:ext cx="46684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: CPU Profiler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Any one you want (</a:t>
            </a:r>
            <a:r>
              <a:rPr lang="en-CA" sz="2400" dirty="0" err="1" smtClean="0"/>
              <a:t>AQTime</a:t>
            </a:r>
            <a:r>
              <a:rPr lang="en-CA" sz="2400" dirty="0" smtClean="0"/>
              <a:t>, </a:t>
            </a:r>
            <a:r>
              <a:rPr lang="en-CA" sz="2400" dirty="0" err="1" smtClean="0"/>
              <a:t>dotTrace</a:t>
            </a:r>
            <a:r>
              <a:rPr lang="en-CA" sz="2400" dirty="0" smtClean="0"/>
              <a:t>...)</a:t>
            </a:r>
          </a:p>
          <a:p>
            <a:pPr lvl="1"/>
            <a:r>
              <a:rPr lang="en-CA" sz="2000" dirty="0" smtClean="0"/>
              <a:t>I like ANTS Performance Profiler a lot</a:t>
            </a:r>
          </a:p>
          <a:p>
            <a:r>
              <a:rPr lang="en-CA" sz="2400" dirty="0" smtClean="0"/>
              <a:t>Absolutely essential for finding bottlenecks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 b="17159"/>
          <a:stretch>
            <a:fillRect/>
          </a:stretch>
        </p:blipFill>
        <p:spPr bwMode="auto">
          <a:xfrm>
            <a:off x="500034" y="2917669"/>
            <a:ext cx="8153398" cy="37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: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xbWatson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PIX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Come with the Xbox Development Kit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err="1" smtClean="0"/>
              <a:t>xbWatson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Make your own measurements and output to debug</a:t>
            </a:r>
          </a:p>
          <a:p>
            <a:r>
              <a:rPr lang="en-CA" dirty="0" smtClean="0"/>
              <a:t>PIX </a:t>
            </a:r>
          </a:p>
          <a:p>
            <a:pPr lvl="1"/>
            <a:r>
              <a:rPr lang="en-CA" dirty="0" smtClean="0"/>
              <a:t>Frame-by-frame teardown of what’s costly</a:t>
            </a:r>
          </a:p>
          <a:p>
            <a:pPr lvl="1"/>
            <a:r>
              <a:rPr lang="en-CA" dirty="0" smtClean="0"/>
              <a:t>Excellent for inspecting the draw calls &amp; </a:t>
            </a:r>
            <a:r>
              <a:rPr lang="en-CA" dirty="0" err="1" smtClean="0"/>
              <a:t>shaders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CPU Performance Profiler in the XDK ultimately not that useful</a:t>
            </a:r>
          </a:p>
          <a:p>
            <a:pPr lvl="1"/>
            <a:r>
              <a:rPr lang="en-CA" dirty="0" smtClean="0"/>
              <a:t>Made for native code, not .NET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</a:t>
            </a:r>
            <a:r>
              <a:rPr lang="en-CA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Screenshot</a:t>
            </a:r>
            <a:endParaRPr lang="en-CA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controls>
      <p:control spid="1026" name="WindowsMediaPlayer1" r:id="rId2" imgW="9142857" imgH="511428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TOOK YOU SO LONG?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Game started in April 2007</a:t>
            </a:r>
          </a:p>
          <a:p>
            <a:r>
              <a:rPr lang="en-CA" sz="2800" dirty="0" smtClean="0"/>
              <a:t>Still in QA in November 2011</a:t>
            </a:r>
          </a:p>
          <a:p>
            <a:endParaRPr lang="en-CA" sz="2800" dirty="0" smtClean="0"/>
          </a:p>
          <a:p>
            <a:r>
              <a:rPr lang="en-CA" sz="2800" dirty="0" smtClean="0"/>
              <a:t>What the hell is going on??</a:t>
            </a:r>
          </a:p>
        </p:txBody>
      </p:sp>
      <p:pic>
        <p:nvPicPr>
          <p:cNvPr id="64514" name="Picture 2" descr="C:\Users\Renaud\Documents\Visual Studio 2008\Projects\Fez\Media\Screenshots\doing it wrong.png"/>
          <p:cNvPicPr>
            <a:picLocks noChangeAspect="1" noChangeArrowheads="1"/>
          </p:cNvPicPr>
          <p:nvPr/>
        </p:nvPicPr>
        <p:blipFill>
          <a:blip r:embed="rId3"/>
          <a:srcRect t="18940" b="19696"/>
          <a:stretch>
            <a:fillRect/>
          </a:stretch>
        </p:blipFill>
        <p:spPr bwMode="auto">
          <a:xfrm>
            <a:off x="5572132" y="1428736"/>
            <a:ext cx="3143247" cy="1928826"/>
          </a:xfrm>
          <a:prstGeom prst="rect">
            <a:avLst/>
          </a:prstGeom>
          <a:noFill/>
        </p:spPr>
      </p:pic>
      <p:pic>
        <p:nvPicPr>
          <p:cNvPr id="64515" name="Picture 3" descr="C:\Users\Renaud\Documents\Visual Studio 2008\Projects\Fez\Media\Screenshots\foolish read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50471"/>
            <a:ext cx="3571900" cy="2678925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879982"/>
            <a:ext cx="4405290" cy="247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4214810" y="485776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2007</a:t>
            </a:r>
            <a:r>
              <a:rPr lang="en-CA" dirty="0" smtClean="0"/>
              <a:t> : Groundwork, engine, editor, “level one”</a:t>
            </a:r>
          </a:p>
          <a:p>
            <a:pPr lvl="1"/>
            <a:r>
              <a:rPr lang="en-CA" dirty="0" smtClean="0"/>
              <a:t>...for the IGF’08 prototype, eventually scrapped (built in 100 days)</a:t>
            </a:r>
          </a:p>
          <a:p>
            <a:pPr lvl="1"/>
            <a:endParaRPr lang="en-CA" dirty="0" smtClean="0"/>
          </a:p>
          <a:p>
            <a:r>
              <a:rPr lang="en-CA" b="1" dirty="0" smtClean="0"/>
              <a:t>2008</a:t>
            </a:r>
            <a:r>
              <a:rPr lang="en-CA" dirty="0" smtClean="0"/>
              <a:t> : Celebration, setting up </a:t>
            </a:r>
            <a:r>
              <a:rPr lang="en-CA" dirty="0" err="1" smtClean="0"/>
              <a:t>Polytron</a:t>
            </a:r>
            <a:r>
              <a:rPr lang="en-CA" dirty="0" smtClean="0"/>
              <a:t>, art re-draw, engine work while finishing studies, more scrapped levels</a:t>
            </a:r>
          </a:p>
          <a:p>
            <a:endParaRPr lang="en-CA" dirty="0" smtClean="0"/>
          </a:p>
          <a:p>
            <a:r>
              <a:rPr lang="en-CA" b="1" dirty="0" smtClean="0"/>
              <a:t>2009</a:t>
            </a:r>
            <a:r>
              <a:rPr lang="en-CA" dirty="0" smtClean="0"/>
              <a:t> : Full-time work begins, world design, art &amp; more engine work</a:t>
            </a:r>
          </a:p>
          <a:p>
            <a:endParaRPr lang="en-CA" dirty="0" smtClean="0"/>
          </a:p>
          <a:p>
            <a:r>
              <a:rPr lang="en-CA" b="1" dirty="0" smtClean="0"/>
              <a:t>2010</a:t>
            </a:r>
            <a:r>
              <a:rPr lang="en-CA" dirty="0" smtClean="0"/>
              <a:t> : Design dialogue with Microsoft, internal drama, DOT and world map come in, </a:t>
            </a:r>
            <a:r>
              <a:rPr lang="en-CA" dirty="0" err="1" smtClean="0"/>
              <a:t>BMcC</a:t>
            </a:r>
            <a:r>
              <a:rPr lang="en-CA" dirty="0" smtClean="0"/>
              <a:t> &amp; </a:t>
            </a:r>
            <a:r>
              <a:rPr lang="en-CA" dirty="0" err="1" smtClean="0"/>
              <a:t>Disasterpeace</a:t>
            </a:r>
            <a:r>
              <a:rPr lang="en-CA" dirty="0" smtClean="0"/>
              <a:t> come in (October)</a:t>
            </a:r>
          </a:p>
          <a:p>
            <a:endParaRPr lang="en-CA" dirty="0" smtClean="0"/>
          </a:p>
          <a:p>
            <a:r>
              <a:rPr lang="en-CA" b="1" dirty="0" smtClean="0"/>
              <a:t>2011</a:t>
            </a:r>
            <a:r>
              <a:rPr lang="en-CA" dirty="0" smtClean="0"/>
              <a:t> : Puzzle &amp; </a:t>
            </a:r>
            <a:r>
              <a:rPr lang="en-CA" dirty="0" err="1" smtClean="0"/>
              <a:t>cutscene</a:t>
            </a:r>
            <a:r>
              <a:rPr lang="en-CA" dirty="0" smtClean="0"/>
              <a:t> work, more levels, QA, optimization and polishing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all, folks!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Thanks for coming!</a:t>
            </a:r>
          </a:p>
          <a:p>
            <a:endParaRPr lang="en-CA" dirty="0" smtClean="0"/>
          </a:p>
          <a:p>
            <a:r>
              <a:rPr lang="en-CA" dirty="0" smtClean="0"/>
              <a:t>Questions?</a:t>
            </a:r>
            <a:endParaRPr lang="en-CA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643446"/>
            <a:ext cx="1785950" cy="195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world “cut up”?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Art and level production-wise, easier to work with </a:t>
            </a:r>
            <a:r>
              <a:rPr lang="en-US" dirty="0" smtClean="0"/>
              <a:t>tiles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Plain old 2D </a:t>
            </a:r>
            <a:r>
              <a:rPr lang="en-US" dirty="0" err="1"/>
              <a:t>tilemap</a:t>
            </a:r>
            <a:r>
              <a:rPr lang="en-US" dirty="0"/>
              <a:t> doesn't work : we need 3D tiles</a:t>
            </a:r>
          </a:p>
          <a:p>
            <a:pPr lvl="1"/>
            <a:r>
              <a:rPr lang="en-US" dirty="0"/>
              <a:t>...</a:t>
            </a:r>
            <a:r>
              <a:rPr lang="en-US" i="1" dirty="0" err="1" smtClean="0"/>
              <a:t>triles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16x16x16 </a:t>
            </a:r>
            <a:r>
              <a:rPr lang="en-US" dirty="0" err="1"/>
              <a:t>trixels</a:t>
            </a:r>
            <a:r>
              <a:rPr lang="en-US" dirty="0"/>
              <a:t> chosen as an arbitrary fixed </a:t>
            </a:r>
            <a:r>
              <a:rPr lang="en-US" dirty="0" err="1"/>
              <a:t>trile</a:t>
            </a:r>
            <a:r>
              <a:rPr lang="en-US" dirty="0"/>
              <a:t> size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</a:t>
            </a:r>
            <a:r>
              <a:rPr lang="en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(302 </a:t>
            </a:r>
            <a:r>
              <a:rPr lang="en-C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r>
              <a:rPr lang="en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C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 descr="C:\Users\Renaud\Documents\sculpting lev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035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Texturing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Per-</a:t>
            </a:r>
            <a:r>
              <a:rPr lang="en-US" dirty="0" err="1"/>
              <a:t>trixel</a:t>
            </a:r>
            <a:r>
              <a:rPr lang="en-US" dirty="0"/>
              <a:t> coloring?</a:t>
            </a:r>
          </a:p>
          <a:p>
            <a:pPr lvl="1"/>
            <a:r>
              <a:rPr lang="en-US" dirty="0"/>
              <a:t>Implies good painting tools in </a:t>
            </a:r>
            <a:r>
              <a:rPr lang="en-US" dirty="0" smtClean="0"/>
              <a:t>modeler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Cubemaps</a:t>
            </a:r>
            <a:r>
              <a:rPr lang="en-US" dirty="0" smtClean="0"/>
              <a:t>! (</a:t>
            </a:r>
            <a:r>
              <a:rPr lang="en-US" dirty="0" err="1" smtClean="0"/>
              <a:t>freebloods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Triles</a:t>
            </a:r>
            <a:r>
              <a:rPr lang="en-US" dirty="0"/>
              <a:t> need to be convex</a:t>
            </a:r>
          </a:p>
          <a:p>
            <a:pPr lvl="1"/>
            <a:r>
              <a:rPr lang="en-US" dirty="0" err="1"/>
              <a:t>Cubemaps</a:t>
            </a:r>
            <a:r>
              <a:rPr lang="en-US" dirty="0"/>
              <a:t> are 16x16x6 32bpp = 6Kb uncompressed!</a:t>
            </a:r>
          </a:p>
          <a:p>
            <a:endParaRPr lang="en-CA" dirty="0"/>
          </a:p>
        </p:txBody>
      </p:sp>
      <p:pic>
        <p:nvPicPr>
          <p:cNvPr id="3074" name="Picture 2" descr="C:\Users\Renaud\Documents\atlas.png"/>
          <p:cNvPicPr>
            <a:picLocks noChangeAspect="1" noChangeArrowheads="1"/>
          </p:cNvPicPr>
          <p:nvPr/>
        </p:nvPicPr>
        <p:blipFill>
          <a:blip r:embed="rId3"/>
          <a:srcRect b="66406"/>
          <a:stretch>
            <a:fillRect/>
          </a:stretch>
        </p:blipFill>
        <p:spPr bwMode="auto">
          <a:xfrm>
            <a:off x="1857356" y="2571744"/>
            <a:ext cx="5486400" cy="1843086"/>
          </a:xfrm>
          <a:prstGeom prst="rect">
            <a:avLst/>
          </a:prstGeom>
          <a:noFill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214314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trile</a:t>
            </a:r>
            <a:r>
              <a:rPr lang="en-US" dirty="0"/>
              <a:t> concepts made </a:t>
            </a:r>
            <a:r>
              <a:rPr lang="en-US" dirty="0" smtClean="0"/>
              <a:t>in Google </a:t>
            </a:r>
            <a:r>
              <a:rPr lang="en-US" dirty="0" err="1" smtClean="0"/>
              <a:t>Sketchup</a:t>
            </a:r>
            <a:endParaRPr lang="en-US" dirty="0"/>
          </a:p>
        </p:txBody>
      </p:sp>
      <p:pic>
        <p:nvPicPr>
          <p:cNvPr id="4098" name="Picture 2" descr="C:\Users\Renaud\Documents\Visual Studio 2008\Projects\Fez\Media\Concept Art\conce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14554"/>
            <a:ext cx="4643446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Triles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Trixel</a:t>
            </a:r>
            <a:r>
              <a:rPr lang="en-US" sz="2400" dirty="0"/>
              <a:t> </a:t>
            </a:r>
            <a:r>
              <a:rPr lang="en-US" sz="2400" dirty="0" smtClean="0"/>
              <a:t>sculpting</a:t>
            </a:r>
            <a:endParaRPr lang="en-US" sz="2400" dirty="0"/>
          </a:p>
          <a:p>
            <a:pPr lvl="1"/>
            <a:r>
              <a:rPr lang="en-US" sz="2000" dirty="0"/>
              <a:t>Push </a:t>
            </a:r>
            <a:r>
              <a:rPr lang="en-US" sz="2000" dirty="0" err="1" smtClean="0"/>
              <a:t>trixel</a:t>
            </a:r>
            <a:r>
              <a:rPr lang="en-US" sz="2000" dirty="0" smtClean="0"/>
              <a:t> faces </a:t>
            </a:r>
            <a:r>
              <a:rPr lang="en-US" sz="2000" dirty="0"/>
              <a:t>in, pull faces out</a:t>
            </a:r>
          </a:p>
          <a:p>
            <a:pPr lvl="1"/>
            <a:r>
              <a:rPr lang="en-US" sz="2000" dirty="0" err="1"/>
              <a:t>Adaptative</a:t>
            </a:r>
            <a:r>
              <a:rPr lang="en-US" sz="2000" dirty="0"/>
              <a:t> geometric </a:t>
            </a:r>
            <a:r>
              <a:rPr lang="en-US" sz="2000" dirty="0" smtClean="0"/>
              <a:t>complexity</a:t>
            </a:r>
            <a:endParaRPr lang="en-US" sz="2000" dirty="0"/>
          </a:p>
        </p:txBody>
      </p:sp>
      <p:pic>
        <p:nvPicPr>
          <p:cNvPr id="5122" name="Picture 2" descr="C:\Users\Renaud\Documents\before_sculp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97235"/>
            <a:ext cx="3857620" cy="3960765"/>
          </a:xfrm>
          <a:prstGeom prst="rect">
            <a:avLst/>
          </a:prstGeom>
          <a:noFill/>
        </p:spPr>
      </p:pic>
      <p:pic>
        <p:nvPicPr>
          <p:cNvPr id="5123" name="Picture 3" descr="C:\Users\Renaud\Documents\after_sculp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928934"/>
            <a:ext cx="414541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ni 05_53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2504</Words>
  <Application>Microsoft Office PowerPoint</Application>
  <PresentationFormat>On-screen Show (4:3)</PresentationFormat>
  <Paragraphs>388</Paragraphs>
  <Slides>42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Cubes All The Way Down</vt:lpstr>
      <vt:lpstr>About Me</vt:lpstr>
      <vt:lpstr>Slide 3</vt:lpstr>
      <vt:lpstr>Long Screenshot</vt:lpstr>
      <vt:lpstr>How is the world “cut up”?</vt:lpstr>
      <vt:lpstr>Nature Trile Set (302 triles)</vt:lpstr>
      <vt:lpstr>Texturing Triles</vt:lpstr>
      <vt:lpstr>Modeling Triles</vt:lpstr>
      <vt:lpstr>Modeling Triles</vt:lpstr>
      <vt:lpstr>Modeling Triles</vt:lpstr>
      <vt:lpstr>Mesh Simplification</vt:lpstr>
      <vt:lpstr>Building Levels in “Fezzer”</vt:lpstr>
      <vt:lpstr>Rendering Triles : Culling</vt:lpstr>
      <vt:lpstr>Culling Disabled</vt:lpstr>
      <vt:lpstr>Culling Enabled</vt:lpstr>
      <vt:lpstr>Rendering Triles : Instancing</vt:lpstr>
      <vt:lpstr>Instancing shader details</vt:lpstr>
      <vt:lpstr>Other World Objects : Planes/Decals</vt:lpstr>
      <vt:lpstr>Other World Objects :  Art Objects</vt:lpstr>
      <vt:lpstr>Collision Management</vt:lpstr>
      <vt:lpstr>Invisible Collision Triles</vt:lpstr>
      <vt:lpstr>Collision Lookup</vt:lpstr>
      <vt:lpstr>Offset/Non-Unit Triles</vt:lpstr>
      <vt:lpstr>How Gomez Moves Around</vt:lpstr>
      <vt:lpstr>Background Mode</vt:lpstr>
      <vt:lpstr>Lighting</vt:lpstr>
      <vt:lpstr>Time of Day Lighting</vt:lpstr>
      <vt:lpstr>Dynamic World Interactions</vt:lpstr>
      <vt:lpstr>Action “Objects For States”</vt:lpstr>
      <vt:lpstr>Dynamic World Entities = Actors</vt:lpstr>
      <vt:lpstr>Scripting System</vt:lpstr>
      <vt:lpstr>Final Script Editor UI</vt:lpstr>
      <vt:lpstr>Serialized Scripts</vt:lpstr>
      <vt:lpstr>Scripting Interfaces</vt:lpstr>
      <vt:lpstr>Music System</vt:lpstr>
      <vt:lpstr>Xbox 360 Optimizations</vt:lpstr>
      <vt:lpstr>Tools : CLR Profiler</vt:lpstr>
      <vt:lpstr>Tools : CPU Profiler</vt:lpstr>
      <vt:lpstr>Tools : xbWatson, PIX</vt:lpstr>
      <vt:lpstr>WHAT TOOK YOU SO LONG?</vt:lpstr>
      <vt:lpstr>Timeline</vt:lpstr>
      <vt:lpstr>That’s all, folks!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Cubes All The Way Down</dc:title>
  <dc:creator>Renaud</dc:creator>
  <cp:lastModifiedBy>Renaud</cp:lastModifiedBy>
  <cp:revision>109</cp:revision>
  <dcterms:created xsi:type="dcterms:W3CDTF">2011-10-30T01:17:21Z</dcterms:created>
  <dcterms:modified xsi:type="dcterms:W3CDTF">2011-11-01T15:48:03Z</dcterms:modified>
</cp:coreProperties>
</file>