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activeX/activeX2.xml" ContentType="application/vnd.ms-office.activeX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activeX/activeX7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emf" ContentType="image/x-emf"/>
  <Override PartName="/ppt/activeX/activeX1.xml" ContentType="application/vnd.ms-office.activeX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activeX/activeX8.xml" ContentType="application/vnd.ms-office.activeX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activeX/activeX6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9.xml" ContentType="application/vnd.ms-office.activeX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71" r:id="rId2"/>
    <p:sldId id="273" r:id="rId3"/>
    <p:sldId id="274" r:id="rId4"/>
    <p:sldId id="275" r:id="rId5"/>
    <p:sldId id="33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326" r:id="rId16"/>
    <p:sldId id="327" r:id="rId17"/>
    <p:sldId id="331" r:id="rId18"/>
    <p:sldId id="328" r:id="rId19"/>
    <p:sldId id="293" r:id="rId20"/>
    <p:sldId id="285" r:id="rId21"/>
    <p:sldId id="292" r:id="rId22"/>
    <p:sldId id="286" r:id="rId23"/>
    <p:sldId id="287" r:id="rId24"/>
    <p:sldId id="291" r:id="rId25"/>
    <p:sldId id="288" r:id="rId26"/>
    <p:sldId id="290" r:id="rId27"/>
    <p:sldId id="289" r:id="rId28"/>
    <p:sldId id="294" r:id="rId29"/>
    <p:sldId id="295" r:id="rId30"/>
    <p:sldId id="303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36" r:id="rId49"/>
    <p:sldId id="316" r:id="rId50"/>
    <p:sldId id="314" r:id="rId51"/>
    <p:sldId id="315" r:id="rId52"/>
    <p:sldId id="318" r:id="rId53"/>
    <p:sldId id="330" r:id="rId54"/>
    <p:sldId id="320" r:id="rId55"/>
    <p:sldId id="321" r:id="rId56"/>
    <p:sldId id="322" r:id="rId57"/>
    <p:sldId id="323" r:id="rId58"/>
    <p:sldId id="324" r:id="rId59"/>
    <p:sldId id="325" r:id="rId60"/>
    <p:sldId id="332" r:id="rId61"/>
    <p:sldId id="335" r:id="rId62"/>
    <p:sldId id="333" r:id="rId63"/>
  </p:sldIdLst>
  <p:sldSz cx="9144000" cy="5143500" type="screen16x9"/>
  <p:notesSz cx="6858000" cy="9144000"/>
  <p:custDataLst>
    <p:tags r:id="rId66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000000"/>
    <a:srgbClr val="CC6600"/>
    <a:srgbClr val="996633"/>
    <a:srgbClr val="008E40"/>
    <a:srgbClr val="FFCC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167" autoAdjust="0"/>
  </p:normalViewPr>
  <p:slideViewPr>
    <p:cSldViewPr>
      <p:cViewPr varScale="1">
        <p:scale>
          <a:sx n="117" d="100"/>
          <a:sy n="117" d="100"/>
        </p:scale>
        <p:origin x="-82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ameplay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8627"/>
  <ax:ocxPr ax:name="_cy" ax:value="10398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level_transition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2912"/>
  <ax:ocxPr ax:name="_cy" ax:value="7223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sculpting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1853"/>
  <ax:ocxPr ax:name="_cy" ax:value="9816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level_building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4605"/>
  <ax:ocxPr ax:name="_cy" ax:value="8149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bell_sculpting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795"/>
  <ax:ocxPr ax:name="_cy" ax:value="8043"/>
</ax:ocx>
</file>

<file path=ppt/activeX/activeX6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ot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2065"/>
  <ax:ocxPr ax:name="_cy" ax:value="6747"/>
</ax:ocx>
</file>

<file path=ppt/activeX/activeX7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background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583"/>
  <ax:ocxPr ax:name="_cy" ax:value="5900"/>
</ax:ocx>
</file>

<file path=ppt/activeX/activeX8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time_of_day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8631"/>
  <ax:ocxPr ax:name="_cy" ax:value="10398"/>
</ax:ocx>
</file>

<file path=ppt/activeX/activeX9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spinblocks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none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1853"/>
  <ax:ocxPr ax:name="_cy" ax:value="661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fld id="{B5B8EDBE-E71A-4485-AEB1-C3F3E4558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14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fld id="{1A971900-241C-4E4A-BC3F-064FFF16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0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 </a:t>
            </a:r>
            <a:r>
              <a:rPr lang="en-CA" dirty="0" err="1" smtClean="0"/>
              <a:t>Trixel</a:t>
            </a:r>
            <a:r>
              <a:rPr lang="en-CA" baseline="0" dirty="0" smtClean="0"/>
              <a:t> sculpting in the editor</a:t>
            </a:r>
          </a:p>
          <a:p>
            <a:pPr>
              <a:buFontTx/>
              <a:buChar char="-"/>
            </a:pPr>
            <a:r>
              <a:rPr lang="en-CA" baseline="0" dirty="0" smtClean="0"/>
              <a:t> </a:t>
            </a:r>
            <a:r>
              <a:rPr lang="en-CA" baseline="0" dirty="0" err="1" smtClean="0"/>
              <a:t>Realtime</a:t>
            </a:r>
            <a:r>
              <a:rPr lang="en-CA" baseline="0" dirty="0" smtClean="0"/>
              <a:t> mesh simplification</a:t>
            </a:r>
          </a:p>
          <a:p>
            <a:pPr>
              <a:buFontTx/>
              <a:buChar char="-"/>
            </a:pPr>
            <a:r>
              <a:rPr lang="en-CA" baseline="0" dirty="0" smtClean="0"/>
              <a:t> Start with 8-face cube and carve chunks out</a:t>
            </a:r>
          </a:p>
          <a:p>
            <a:pPr>
              <a:buFontTx/>
              <a:buChar char="-"/>
            </a:pPr>
            <a:r>
              <a:rPr lang="en-CA" baseline="0" dirty="0" smtClean="0"/>
              <a:t> Texturing is managed externally</a:t>
            </a:r>
          </a:p>
          <a:p>
            <a:pPr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All surfaces are planar,</a:t>
            </a:r>
            <a:r>
              <a:rPr lang="en-CA" baseline="0" dirty="0" smtClean="0"/>
              <a:t> but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there can be pretty complex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, and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it shows when the world rotates.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b="0" i="0" kern="120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Trile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made of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</a:t>
            </a:r>
            <a:r>
              <a:rPr kumimoji="1" lang="en-US" sz="1200" b="0" i="0" kern="1200" baseline="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trixels</a:t>
            </a:r>
            <a:endParaRPr kumimoji="1" lang="en-US" sz="1200" b="0" i="0" kern="1200" baseline="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I keep track of presence like </a:t>
            </a:r>
            <a:r>
              <a:rPr kumimoji="1" lang="en-US" sz="1200" b="0" i="0" kern="1200" baseline="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voxels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(there or not)</a:t>
            </a:r>
          </a:p>
          <a:p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From that, </a:t>
            </a:r>
          </a:p>
          <a:p>
            <a:pPr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Detect all the outwards-facing faces for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trixels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that have no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neighbour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in that direction,</a:t>
            </a:r>
          </a:p>
          <a:p>
            <a:pPr>
              <a:buFontTx/>
              <a:buChar char="-"/>
            </a:pP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List contiguous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surfaces</a:t>
            </a:r>
          </a:p>
          <a:p>
            <a:pPr>
              <a:buFontTx/>
              <a:buChar char="-"/>
            </a:pP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From surfaces,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Use 2D spiral traversal from the center of the surface to tag the biggest possible rectangle in each surface.</a:t>
            </a:r>
            <a:endParaRPr kumimoji="1" lang="en-CA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Much like sculpting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, but for the whole level!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All the blocks = white &amp; </a:t>
            </a:r>
            <a:r>
              <a:rPr lang="en-CA" baseline="0" dirty="0" err="1" smtClean="0"/>
              <a:t>untextured</a:t>
            </a:r>
            <a:endParaRPr lang="en-CA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Can build the level like </a:t>
            </a:r>
            <a:r>
              <a:rPr lang="en-CA" baseline="0" dirty="0" err="1" smtClean="0"/>
              <a:t>Legos</a:t>
            </a:r>
            <a:endParaRPr lang="en-CA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Then load a </a:t>
            </a:r>
            <a:r>
              <a:rPr lang="en-CA" baseline="0" dirty="0" err="1" smtClean="0"/>
              <a:t>trile</a:t>
            </a:r>
            <a:r>
              <a:rPr lang="en-CA" baseline="0" dirty="0" smtClean="0"/>
              <a:t> set and “paint” it.</a:t>
            </a:r>
            <a:br>
              <a:rPr lang="en-CA" baseline="0" dirty="0" smtClean="0"/>
            </a:br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Also (tools) 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 Group stuff together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 Move it around</a:t>
            </a:r>
            <a:br>
              <a:rPr lang="en-CA" baseline="0" dirty="0" smtClean="0"/>
            </a:br>
            <a:r>
              <a:rPr lang="en-CA" baseline="0" dirty="0" smtClean="0"/>
              <a:t>- Rotate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, etc.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CA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Ability to see level from four sides at all times to see how it plays.</a:t>
            </a:r>
            <a:br>
              <a:rPr lang="en-CA" baseline="0" dirty="0" smtClean="0"/>
            </a:br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Everything’s done from the editor.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I’m not</a:t>
            </a:r>
            <a:r>
              <a:rPr lang="en-CA" baseline="0" dirty="0" smtClean="0"/>
              <a:t> an artist nor a level designer</a:t>
            </a:r>
          </a:p>
          <a:p>
            <a:r>
              <a:rPr lang="en-CA" baseline="0" dirty="0" smtClean="0"/>
              <a:t>Here’s what Phil can do with the tool </a:t>
            </a:r>
          </a:p>
          <a:p>
            <a:r>
              <a:rPr lang="en-CA" baseline="0" dirty="0" smtClean="0"/>
              <a:t>(and his mad pixel art </a:t>
            </a:r>
            <a:r>
              <a:rPr lang="en-CA" baseline="0" dirty="0" err="1" smtClean="0"/>
              <a:t>skillz</a:t>
            </a:r>
            <a:r>
              <a:rPr lang="en-CA" baseline="0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</a:t>
            </a:r>
            <a:r>
              <a:rPr lang="en-CA" baseline="0" dirty="0" smtClean="0"/>
              <a:t> couple shots “under construction” shots of </a:t>
            </a:r>
            <a:r>
              <a:rPr lang="en-CA" baseline="0" dirty="0" err="1" smtClean="0"/>
              <a:t>Fezzer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First prototype not in XNA, in TV3D because it’s what I knew (</a:t>
            </a:r>
            <a:r>
              <a:rPr lang="en-CA" baseline="0" dirty="0" err="1" smtClean="0"/>
              <a:t>yay</a:t>
            </a:r>
            <a:r>
              <a:rPr lang="en-CA" baseline="0" dirty="0" smtClean="0"/>
              <a:t> watermarks)</a:t>
            </a:r>
          </a:p>
          <a:p>
            <a:r>
              <a:rPr lang="en-CA" baseline="0" dirty="0" smtClean="0"/>
              <a:t>More of a CAD interface, with 4 views, and per-</a:t>
            </a:r>
            <a:r>
              <a:rPr lang="en-CA" baseline="0" dirty="0" err="1" smtClean="0"/>
              <a:t>trile</a:t>
            </a:r>
            <a:r>
              <a:rPr lang="en-CA" baseline="0" dirty="0" smtClean="0"/>
              <a:t> coloring</a:t>
            </a:r>
          </a:p>
          <a:p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Phil preferred face extrusion</a:t>
            </a:r>
          </a:p>
          <a:p>
            <a:r>
              <a:rPr lang="en-CA" baseline="0" dirty="0" smtClean="0"/>
              <a:t>Second prototype </a:t>
            </a:r>
            <a:r>
              <a:rPr lang="en-CA" baseline="0" dirty="0" err="1" smtClean="0"/>
              <a:t>fullscreen</a:t>
            </a:r>
            <a:r>
              <a:rPr lang="en-CA" baseline="0" dirty="0" smtClean="0"/>
              <a:t>, face selection &amp; extrusion; but no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yet; just faces &amp; colors</a:t>
            </a:r>
          </a:p>
          <a:p>
            <a:endParaRPr lang="en-CA" dirty="0" smtClean="0"/>
          </a:p>
          <a:p>
            <a:r>
              <a:rPr lang="en-CA" dirty="0" err="1" smtClean="0"/>
              <a:t>Triles</a:t>
            </a:r>
            <a:r>
              <a:rPr lang="en-CA" baseline="0" dirty="0" smtClean="0"/>
              <a:t> came in after, with </a:t>
            </a:r>
            <a:r>
              <a:rPr lang="en-CA" baseline="0" dirty="0" err="1" smtClean="0"/>
              <a:t>cubemap</a:t>
            </a:r>
            <a:r>
              <a:rPr lang="en-CA" baseline="0" dirty="0" smtClean="0"/>
              <a:t> textures</a:t>
            </a:r>
            <a:br>
              <a:rPr lang="en-CA" baseline="0" dirty="0" smtClean="0"/>
            </a:br>
            <a:r>
              <a:rPr lang="en-CA" baseline="0" dirty="0" smtClean="0"/>
              <a:t>Then </a:t>
            </a:r>
            <a:r>
              <a:rPr lang="en-CA" baseline="0" dirty="0" err="1" smtClean="0"/>
              <a:t>trixels</a:t>
            </a:r>
            <a:r>
              <a:rPr lang="en-CA" baseline="0" dirty="0" smtClean="0"/>
              <a:t>! And this is the IGF’08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aseline="0" dirty="0" smtClean="0"/>
              <a:t>After basic interface implemented, features came in organically.</a:t>
            </a:r>
          </a:p>
          <a:p>
            <a:r>
              <a:rPr lang="en-CA" baseline="0" dirty="0" smtClean="0"/>
              <a:t>Either face to face discussion or email, when a sprint is started.</a:t>
            </a:r>
          </a:p>
          <a:p>
            <a:r>
              <a:rPr lang="en-CA" baseline="0" dirty="0" smtClean="0"/>
              <a:t>Phil reports bugs, we prioritize and fix. Can fix on the spot if simple enough.</a:t>
            </a:r>
          </a:p>
          <a:p>
            <a:r>
              <a:rPr lang="en-CA" baseline="0" dirty="0" smtClean="0"/>
              <a:t>Features are pushed or dropped based on importance or complexity.</a:t>
            </a:r>
          </a:p>
          <a:p>
            <a:r>
              <a:rPr lang="en-CA" baseline="0" dirty="0" smtClean="0"/>
              <a:t>Tracking as simple as you can make it and still be intelligible</a:t>
            </a:r>
          </a:p>
          <a:p>
            <a:r>
              <a:rPr lang="en-CA" baseline="0" dirty="0" smtClean="0"/>
              <a:t>Too complicated tracking means you won’t use it,</a:t>
            </a:r>
          </a:p>
          <a:p>
            <a:r>
              <a:rPr lang="en-CA" baseline="0" dirty="0" smtClean="0"/>
              <a:t>Too simple means it won’t help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</a:t>
            </a:r>
            <a:r>
              <a:rPr lang="en-CA" dirty="0" err="1" smtClean="0"/>
              <a:t>phil</a:t>
            </a:r>
            <a:r>
              <a:rPr lang="en-CA" dirty="0" smtClean="0"/>
              <a:t> says “it would be really cool</a:t>
            </a:r>
            <a:r>
              <a:rPr lang="en-CA" baseline="0" dirty="0" smtClean="0"/>
              <a:t> to have animated </a:t>
            </a:r>
            <a:r>
              <a:rPr lang="en-CA" baseline="0" dirty="0" err="1" smtClean="0"/>
              <a:t>trixels</a:t>
            </a:r>
            <a:r>
              <a:rPr lang="en-CA" baseline="0" dirty="0" smtClean="0"/>
              <a:t> for NPCs!”,</a:t>
            </a:r>
            <a:br>
              <a:rPr lang="en-CA" baseline="0" dirty="0" smtClean="0"/>
            </a:br>
            <a:r>
              <a:rPr lang="en-CA" baseline="0" dirty="0" smtClean="0"/>
              <a:t>I’m the one to say “won’t happen”</a:t>
            </a:r>
          </a:p>
          <a:p>
            <a:r>
              <a:rPr lang="en-CA" baseline="0" dirty="0" smtClean="0"/>
              <a:t>There’s always tradeoffs.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world is on a grid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</a:t>
            </a:r>
            <a:r>
              <a:rPr lang="en-CA" baseline="0" dirty="0" smtClean="0"/>
              <a:t> grid is axis-aligned and regular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All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are individual units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  <a:defRPr/>
            </a:pPr>
            <a:r>
              <a:rPr lang="en-CA" baseline="0" dirty="0" smtClean="0"/>
              <a:t> I can cull them independently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When rotation occurs,</a:t>
            </a:r>
          </a:p>
          <a:p>
            <a:r>
              <a:rPr lang="en-CA" dirty="0" smtClean="0"/>
              <a:t>Each 2D cell in level (as seen from screen) </a:t>
            </a:r>
            <a:r>
              <a:rPr lang="en-CA" baseline="0" dirty="0" smtClean="0"/>
              <a:t>caches contained </a:t>
            </a:r>
            <a:r>
              <a:rPr lang="en-CA" baseline="0" dirty="0" err="1" smtClean="0"/>
              <a:t>triles</a:t>
            </a:r>
            <a:endParaRPr lang="en-CA" baseline="0" dirty="0" smtClean="0"/>
          </a:p>
          <a:p>
            <a:r>
              <a:rPr lang="en-CA" baseline="0" dirty="0" smtClean="0"/>
              <a:t>to speed up culling</a:t>
            </a:r>
          </a:p>
          <a:p>
            <a:endParaRPr lang="en-CA" baseline="0" dirty="0" smtClean="0"/>
          </a:p>
          <a:p>
            <a:r>
              <a:rPr lang="en-CA" baseline="0" dirty="0" err="1" smtClean="0"/>
              <a:t>Seethrough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: vines, doors, grass strands</a:t>
            </a:r>
          </a:p>
          <a:p>
            <a:r>
              <a:rPr lang="en-CA" baseline="0" dirty="0" smtClean="0"/>
              <a:t>Offset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: If moved, we can see behind (like that crate)</a:t>
            </a:r>
          </a:p>
          <a:p>
            <a:r>
              <a:rPr lang="en-CA" baseline="0" dirty="0" smtClean="0"/>
              <a:t>Most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 are solid &amp; occupy entire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Hi! Thanks.</a:t>
            </a:r>
            <a:br>
              <a:rPr lang="en-CA" dirty="0" smtClean="0"/>
            </a:br>
            <a:r>
              <a:rPr lang="en-CA" dirty="0" smtClean="0"/>
              <a:t>Tech post-mortem for FEZ</a:t>
            </a:r>
            <a:r>
              <a:rPr lang="en-CA" baseline="0" dirty="0" smtClean="0"/>
              <a:t> (XBLA, coming out shortly)</a:t>
            </a:r>
          </a:p>
          <a:p>
            <a:endParaRPr lang="en-CA" baseline="0" dirty="0" smtClean="0"/>
          </a:p>
          <a:p>
            <a:r>
              <a:rPr lang="en-CA" baseline="0" dirty="0" smtClean="0"/>
              <a:t>Me :</a:t>
            </a:r>
          </a:p>
          <a:p>
            <a:r>
              <a:rPr lang="en-CA" baseline="0" dirty="0" smtClean="0"/>
              <a:t>Always been programming, elementary school.</a:t>
            </a:r>
          </a:p>
          <a:p>
            <a:r>
              <a:rPr lang="en-CA" baseline="0" dirty="0" smtClean="0"/>
              <a:t>Started 3D high school out of interest, game </a:t>
            </a:r>
            <a:r>
              <a:rPr lang="en-CA" baseline="0" dirty="0" err="1" smtClean="0"/>
              <a:t>makin</a:t>
            </a:r>
            <a:r>
              <a:rPr lang="en-CA" baseline="0" dirty="0" smtClean="0"/>
              <a:t>’.</a:t>
            </a:r>
          </a:p>
          <a:p>
            <a:r>
              <a:rPr lang="en-CA" baseline="0" dirty="0" smtClean="0"/>
              <a:t>Mostly toyed with visual effects, </a:t>
            </a:r>
            <a:r>
              <a:rPr lang="en-CA" baseline="0" dirty="0" err="1" smtClean="0"/>
              <a:t>shaders</a:t>
            </a:r>
            <a:r>
              <a:rPr lang="en-CA" baseline="0" dirty="0" smtClean="0"/>
              <a:t>.</a:t>
            </a:r>
          </a:p>
          <a:p>
            <a:endParaRPr lang="en-CA" baseline="0" dirty="0" smtClean="0"/>
          </a:p>
          <a:p>
            <a:r>
              <a:rPr lang="en-CA" baseline="0" dirty="0" smtClean="0"/>
              <a:t>Met Phil on Internet, needed programmer for upcoming project,</a:t>
            </a:r>
          </a:p>
          <a:p>
            <a:r>
              <a:rPr lang="en-CA" baseline="0" dirty="0" smtClean="0"/>
              <a:t>Wanted to make 1</a:t>
            </a:r>
            <a:r>
              <a:rPr lang="en-CA" baseline="30000" dirty="0" smtClean="0"/>
              <a:t>st</a:t>
            </a:r>
            <a:r>
              <a:rPr lang="en-CA" baseline="0" dirty="0" smtClean="0"/>
              <a:t> game around that time, interested in his visual style/design</a:t>
            </a:r>
          </a:p>
          <a:p>
            <a:r>
              <a:rPr lang="en-CA" baseline="0" dirty="0" smtClean="0"/>
              <a:t>3-month prototype gets IGF attention</a:t>
            </a:r>
          </a:p>
          <a:p>
            <a:r>
              <a:rPr lang="en-CA" baseline="0" dirty="0" smtClean="0"/>
              <a:t>Finish </a:t>
            </a:r>
            <a:r>
              <a:rPr lang="en-CA" baseline="0" dirty="0" err="1" smtClean="0"/>
              <a:t>Bacc</a:t>
            </a:r>
            <a:r>
              <a:rPr lang="en-CA" baseline="0" dirty="0" smtClean="0"/>
              <a:t>. Comp </a:t>
            </a:r>
            <a:r>
              <a:rPr lang="en-CA" baseline="0" dirty="0" err="1" smtClean="0"/>
              <a:t>sci</a:t>
            </a:r>
            <a:endParaRPr lang="en-CA" baseline="0" dirty="0" smtClean="0"/>
          </a:p>
          <a:p>
            <a:r>
              <a:rPr lang="en-CA" baseline="0" dirty="0" smtClean="0"/>
              <a:t>Full-time for 4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Absolutely no difference visually from non-culled</a:t>
            </a:r>
            <a:r>
              <a:rPr lang="en-CA" baseline="0" dirty="0" smtClean="0"/>
              <a:t> version (in the right viewpoint)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Preparing and sending draw calls is very costly,</a:t>
            </a:r>
          </a:p>
          <a:p>
            <a:r>
              <a:rPr lang="en-CA" dirty="0" err="1" smtClean="0"/>
              <a:t>moreso</a:t>
            </a:r>
            <a:r>
              <a:rPr lang="en-CA" baseline="0" dirty="0" smtClean="0"/>
              <a:t> in XNA.</a:t>
            </a:r>
          </a:p>
          <a:p>
            <a:endParaRPr lang="en-CA" baseline="0" dirty="0" smtClean="0"/>
          </a:p>
          <a:p>
            <a:r>
              <a:rPr lang="en-CA" baseline="0" dirty="0" smtClean="0"/>
              <a:t>Can’t batch everything once,</a:t>
            </a:r>
          </a:p>
          <a:p>
            <a:r>
              <a:rPr lang="en-CA" baseline="0" dirty="0" smtClean="0"/>
              <a:t>batch contents keep changing as we cull.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Instancing</a:t>
            </a:r>
            <a:r>
              <a:rPr lang="en-CA" baseline="0" dirty="0" smtClean="0"/>
              <a:t> to the rescue!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 smtClean="0"/>
              <a:t>Instancing is </a:t>
            </a:r>
            <a:r>
              <a:rPr lang="en-CA" baseline="0" dirty="0" smtClean="0"/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Taking a redundant model,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Adding a set of small instance data,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And throw them as a batch to the GPU.</a:t>
            </a:r>
            <a:endParaRPr lang="en-CA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226 =&gt;</a:t>
            </a:r>
            <a:r>
              <a:rPr lang="en-CA" baseline="0" dirty="0" smtClean="0"/>
              <a:t> Theoretical maximum of 256, but some other VS constants taken by uniform parameters or constants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Three things needed for geometry instancing.</a:t>
            </a:r>
          </a:p>
          <a:p>
            <a:endParaRPr lang="en-CA" dirty="0" smtClean="0"/>
          </a:p>
          <a:p>
            <a:r>
              <a:rPr lang="en-CA" dirty="0" smtClean="0"/>
              <a:t>VB</a:t>
            </a:r>
            <a:r>
              <a:rPr lang="en-CA" baseline="0" dirty="0" smtClean="0"/>
              <a:t> is light despite a lot of geometry output!</a:t>
            </a:r>
          </a:p>
          <a:p>
            <a:r>
              <a:rPr lang="en-CA" dirty="0" smtClean="0"/>
              <a:t>Index buffer is larger, can’t avoid</a:t>
            </a:r>
            <a:r>
              <a:rPr lang="en-CA" baseline="0" dirty="0" smtClean="0"/>
              <a:t> </a:t>
            </a:r>
            <a:r>
              <a:rPr lang="en-CA" dirty="0" smtClean="0"/>
              <a:t>it, but still only integers.</a:t>
            </a:r>
          </a:p>
          <a:p>
            <a:r>
              <a:rPr lang="en-CA" dirty="0" smtClean="0"/>
              <a:t>At</a:t>
            </a:r>
            <a:r>
              <a:rPr lang="en-CA" baseline="0" dirty="0" smtClean="0"/>
              <a:t> most 16 floats (4x4 matrix) of data per instance.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Sorry</a:t>
            </a:r>
            <a:r>
              <a:rPr lang="en-CA" baseline="0" dirty="0" smtClean="0"/>
              <a:t> if this slide is dense/technical.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Our</a:t>
            </a:r>
            <a:r>
              <a:rPr lang="en-CA" baseline="0" dirty="0" smtClean="0"/>
              <a:t> approach :</a:t>
            </a:r>
          </a:p>
          <a:p>
            <a:pPr>
              <a:buFontTx/>
              <a:buChar char="-"/>
            </a:pPr>
            <a:r>
              <a:rPr lang="en-CA" baseline="0" dirty="0" smtClean="0"/>
              <a:t> 4D vector per instance</a:t>
            </a:r>
          </a:p>
          <a:p>
            <a:pPr>
              <a:buFontTx/>
              <a:buChar char="-"/>
            </a:pPr>
            <a:r>
              <a:rPr lang="en-CA" dirty="0" smtClean="0"/>
              <a:t> W component holds Y</a:t>
            </a:r>
            <a:r>
              <a:rPr lang="en-CA" baseline="0" dirty="0" smtClean="0"/>
              <a:t>-axis rotation</a:t>
            </a:r>
          </a:p>
          <a:p>
            <a:pPr>
              <a:buFontTx/>
              <a:buChar char="-"/>
            </a:pPr>
            <a:r>
              <a:rPr lang="en-CA" baseline="0" dirty="0" smtClean="0"/>
              <a:t> Instead of whole 4x4 transformation as parameter, rebuild it inside VS</a:t>
            </a:r>
          </a:p>
          <a:p>
            <a:pPr>
              <a:buFontTx/>
              <a:buChar char="-"/>
            </a:pPr>
            <a:r>
              <a:rPr lang="en-CA" baseline="0" dirty="0" smtClean="0"/>
              <a:t> 4x more instances per batch!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Gomez’s house + many other house interiors = mostly </a:t>
            </a:r>
            <a:r>
              <a:rPr lang="en-CA" baseline="0" dirty="0" smtClean="0"/>
              <a:t>planes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 Can’t tell the difference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 Easier to draw whole slab of 2D art than split it in 16x16 chunks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Other planes 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 Explosions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 NPCs &amp; wildlife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 Gomez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CA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No support for animated </a:t>
            </a:r>
            <a:r>
              <a:rPr lang="en-CA" baseline="0" dirty="0" err="1" smtClean="0"/>
              <a:t>trixels</a:t>
            </a:r>
            <a:r>
              <a:rPr lang="en-CA" baseline="0" dirty="0" smtClean="0"/>
              <a:t>. (shout out to </a:t>
            </a:r>
            <a:r>
              <a:rPr lang="en-CA" baseline="0" dirty="0" err="1" smtClean="0"/>
              <a:t>Voxatron</a:t>
            </a:r>
            <a:r>
              <a:rPr lang="en-CA" baseline="0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Sculpted &amp; textured like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triles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,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but bigger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When splitting in 16x16 chunks is impractical</a:t>
            </a: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Also instanced (lots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of duplicates)</a:t>
            </a: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All circled little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green </a:t>
            </a:r>
            <a:r>
              <a:rPr kumimoji="1" lang="en-US" sz="1200" b="0" i="0" kern="1200" baseline="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thingys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are art object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Don’t fit in grid model, overlap </a:t>
            </a:r>
            <a:r>
              <a:rPr kumimoji="1" lang="en-US" sz="1200" b="0" i="0" kern="1200" baseline="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triles</a:t>
            </a:r>
            <a:endParaRPr kumimoji="1" lang="en-US" sz="1200" b="0" i="0" kern="1200" baseline="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You might’ve noticed DOT in earlier</a:t>
            </a:r>
            <a:r>
              <a:rPr lang="en-CA" baseline="0" dirty="0" smtClean="0"/>
              <a:t> shots/videos</a:t>
            </a:r>
          </a:p>
          <a:p>
            <a:r>
              <a:rPr lang="en-CA" baseline="0" dirty="0" smtClean="0"/>
              <a:t>She’s FEZ’s “</a:t>
            </a:r>
            <a:r>
              <a:rPr lang="en-CA" baseline="0" dirty="0" err="1" smtClean="0"/>
              <a:t>Navi</a:t>
            </a:r>
            <a:r>
              <a:rPr lang="en-CA" baseline="0" dirty="0" smtClean="0"/>
              <a:t>” or “</a:t>
            </a:r>
            <a:r>
              <a:rPr lang="en-CA" baseline="0" dirty="0" err="1" smtClean="0"/>
              <a:t>Fi</a:t>
            </a:r>
            <a:r>
              <a:rPr lang="en-CA" baseline="0" dirty="0" smtClean="0"/>
              <a:t>”</a:t>
            </a:r>
          </a:p>
          <a:p>
            <a:r>
              <a:rPr lang="en-CA" baseline="0" dirty="0" smtClean="0"/>
              <a:t>Story-wise it makes sense that she’s one-step-beyond what Gomez can see, hence 4D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World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mostly made of </a:t>
            </a:r>
            <a:r>
              <a:rPr kumimoji="1" lang="en-US" sz="1200" b="0" i="0" kern="1200" baseline="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triles</a:t>
            </a:r>
            <a:endParaRPr kumimoji="1" lang="en-US" sz="1200" b="0" i="0" kern="1200" baseline="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=&gt; Why not using them directly for collision info?</a:t>
            </a:r>
          </a:p>
          <a:p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No-collide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=&gt; Unlike immaterial, push Gomez forwards</a:t>
            </a: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All-collide =&gt; interior closed-up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These are costless to the renderer.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Only used for collision.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In that case,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err="1" smtClean="0"/>
              <a:t>Triles</a:t>
            </a:r>
            <a:r>
              <a:rPr lang="en-CA" baseline="0" dirty="0" smtClean="0"/>
              <a:t> really act as a collision map...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you’re here, probably heard about it...</a:t>
            </a:r>
          </a:p>
          <a:p>
            <a:r>
              <a:rPr lang="en-CA" dirty="0" smtClean="0"/>
              <a:t>Lucky that nearly everyone</a:t>
            </a:r>
            <a:r>
              <a:rPr lang="en-CA" baseline="0" dirty="0" smtClean="0"/>
              <a:t> did!</a:t>
            </a:r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Idea</a:t>
            </a:r>
            <a:r>
              <a:rPr lang="en-CA" baseline="0" dirty="0" smtClean="0"/>
              <a:t> is to</a:t>
            </a:r>
          </a:p>
          <a:p>
            <a:r>
              <a:rPr lang="en-CA" baseline="0" dirty="0" smtClean="0"/>
              <a:t>communicate smoothly that he shouldn’t be there.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Lighting</a:t>
            </a:r>
            <a:r>
              <a:rPr lang="en-CA" baseline="0" dirty="0" smtClean="0"/>
              <a:t> is done in 2D with planes, </a:t>
            </a:r>
          </a:p>
          <a:p>
            <a:r>
              <a:rPr lang="en-CA" baseline="0" dirty="0" smtClean="0"/>
              <a:t>NOT point lights</a:t>
            </a:r>
          </a:p>
          <a:p>
            <a:endParaRPr lang="en-CA" baseline="0" dirty="0" smtClean="0"/>
          </a:p>
          <a:p>
            <a:r>
              <a:rPr lang="en-CA" baseline="0" dirty="0" smtClean="0"/>
              <a:t>Ended up doing a pre-pass :</a:t>
            </a:r>
          </a:p>
          <a:p>
            <a:pPr>
              <a:buFontTx/>
              <a:buChar char="-"/>
            </a:pPr>
            <a:r>
              <a:rPr lang="en-CA" baseline="0" dirty="0" smtClean="0"/>
              <a:t> Shadows can max-out</a:t>
            </a:r>
          </a:p>
          <a:p>
            <a:pPr>
              <a:buFontTx/>
              <a:buChar char="-"/>
            </a:pPr>
            <a:r>
              <a:rPr lang="en-CA" baseline="0" dirty="0" smtClean="0"/>
              <a:t> Lights can cancel shadows without altering colour</a:t>
            </a:r>
          </a:p>
          <a:p>
            <a:pPr>
              <a:buFontTx/>
              <a:buChar char="-"/>
            </a:pPr>
            <a:r>
              <a:rPr lang="en-CA" baseline="0" dirty="0" smtClean="0"/>
              <a:t> Lights can add, and be coloured</a:t>
            </a:r>
            <a:br>
              <a:rPr lang="en-CA" baseline="0" dirty="0" smtClean="0"/>
            </a:br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Without pre-pass, </a:t>
            </a:r>
            <a:r>
              <a:rPr lang="en-CA" baseline="0" dirty="0" err="1" smtClean="0"/>
              <a:t>albedo</a:t>
            </a:r>
            <a:r>
              <a:rPr lang="en-CA" baseline="0" dirty="0" smtClean="0"/>
              <a:t> information is lost in shadows</a:t>
            </a:r>
          </a:p>
          <a:p>
            <a:pPr>
              <a:buFontTx/>
              <a:buNone/>
            </a:pPr>
            <a:r>
              <a:rPr lang="en-CA" baseline="0" dirty="0" smtClean="0"/>
              <a:t>Con : Need to draw everything 2X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CA" dirty="0" smtClean="0"/>
              <a:t>This is</a:t>
            </a:r>
            <a:r>
              <a:rPr lang="en-CA" baseline="0" dirty="0" smtClean="0"/>
              <a:t> 8x speed day/night cycle</a:t>
            </a:r>
          </a:p>
          <a:p>
            <a:pPr>
              <a:buFontTx/>
              <a:buNone/>
            </a:pPr>
            <a:endParaRPr lang="en-CA" baseline="0" dirty="0" smtClean="0"/>
          </a:p>
          <a:p>
            <a:pPr>
              <a:buFontTx/>
              <a:buNone/>
            </a:pPr>
            <a:r>
              <a:rPr lang="en-CA" baseline="0" dirty="0" smtClean="0"/>
              <a:t>Time is mostly visual/aural/atmospheric, </a:t>
            </a:r>
          </a:p>
          <a:p>
            <a:pPr>
              <a:buFontTx/>
              <a:buNone/>
            </a:pPr>
            <a:r>
              <a:rPr lang="en-CA" baseline="0" dirty="0" smtClean="0"/>
              <a:t>but has </a:t>
            </a:r>
            <a:r>
              <a:rPr lang="en-CA" baseline="0" dirty="0" err="1" smtClean="0"/>
              <a:t>gameplay</a:t>
            </a:r>
            <a:r>
              <a:rPr lang="en-CA" baseline="0" dirty="0" smtClean="0"/>
              <a:t> implications in some areas</a:t>
            </a:r>
          </a:p>
          <a:p>
            <a:pPr>
              <a:buFontTx/>
              <a:buNone/>
            </a:pPr>
            <a:endParaRPr lang="en-CA" dirty="0" smtClean="0"/>
          </a:p>
          <a:p>
            <a:pPr>
              <a:buFontTx/>
              <a:buNone/>
            </a:pPr>
            <a:r>
              <a:rPr lang="en-CA" dirty="0" smtClean="0"/>
              <a:t>Sky color defines :</a:t>
            </a:r>
          </a:p>
          <a:p>
            <a:pPr>
              <a:buFontTx/>
              <a:buChar char="-"/>
            </a:pPr>
            <a:r>
              <a:rPr lang="en-CA" dirty="0" smtClean="0"/>
              <a:t> Sky</a:t>
            </a:r>
            <a:r>
              <a:rPr lang="en-CA" baseline="0" dirty="0" smtClean="0"/>
              <a:t> layer tinting color (“fog color”)</a:t>
            </a:r>
          </a:p>
          <a:p>
            <a:pPr>
              <a:buFontTx/>
              <a:buChar char="-"/>
            </a:pPr>
            <a:r>
              <a:rPr lang="en-CA" dirty="0" smtClean="0"/>
              <a:t> Ambient light color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None/>
            </a:pPr>
            <a:r>
              <a:rPr lang="en-CA" dirty="0" smtClean="0"/>
              <a:t>Clouds</a:t>
            </a:r>
            <a:r>
              <a:rPr lang="en-CA" baseline="0" dirty="0" smtClean="0"/>
              <a:t> &amp; cloud shadows become less apparent at night</a:t>
            </a:r>
            <a:endParaRPr lang="en-CA" dirty="0" smtClean="0"/>
          </a:p>
          <a:p>
            <a:pPr>
              <a:buFontTx/>
              <a:buNone/>
            </a:pPr>
            <a:endParaRPr lang="en-CA" dirty="0" smtClean="0"/>
          </a:p>
          <a:p>
            <a:pPr>
              <a:buFontTx/>
              <a:buNone/>
            </a:pPr>
            <a:r>
              <a:rPr lang="en-CA" dirty="0" smtClean="0"/>
              <a:t>Additional</a:t>
            </a:r>
            <a:r>
              <a:rPr lang="en-CA" baseline="0" dirty="0" smtClean="0"/>
              <a:t> post-process during dusk/dawn/night</a:t>
            </a:r>
          </a:p>
          <a:p>
            <a:pPr>
              <a:buFontTx/>
              <a:buNone/>
            </a:pPr>
            <a:r>
              <a:rPr lang="en-CA" baseline="0" dirty="0" smtClean="0"/>
              <a:t>...to make colors pop and dull colors at night</a:t>
            </a:r>
          </a:p>
          <a:p>
            <a:pPr>
              <a:buFontTx/>
              <a:buNone/>
            </a:pPr>
            <a:endParaRPr lang="en-CA" baseline="0" dirty="0" smtClean="0"/>
          </a:p>
          <a:p>
            <a:pPr>
              <a:buFontTx/>
              <a:buNone/>
            </a:pPr>
            <a:r>
              <a:rPr lang="en-CA" baseline="0" dirty="0" smtClean="0"/>
              <a:t>Talk about texture sampling!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Every</a:t>
            </a:r>
            <a:r>
              <a:rPr lang="en-CA" baseline="0" dirty="0" smtClean="0"/>
              <a:t> action type has associated animation too.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Actions</a:t>
            </a:r>
            <a:r>
              <a:rPr lang="en-CA" baseline="0" dirty="0" smtClean="0"/>
              <a:t> classes know when they need to start taking control</a:t>
            </a:r>
          </a:p>
          <a:p>
            <a:r>
              <a:rPr lang="en-CA" baseline="0" dirty="0" smtClean="0"/>
              <a:t>Basically avoids doing a bit “switch” or having a million </a:t>
            </a:r>
            <a:r>
              <a:rPr lang="en-CA" baseline="0" dirty="0" err="1" smtClean="0"/>
              <a:t>booleans</a:t>
            </a:r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They are backed by an enumeration</a:t>
            </a:r>
            <a:r>
              <a:rPr lang="en-CA" baseline="0" dirty="0" smtClean="0"/>
              <a:t> that has all the different states.</a:t>
            </a:r>
          </a:p>
          <a:p>
            <a:r>
              <a:rPr lang="en-CA" baseline="0" dirty="0" smtClean="0"/>
              <a:t>This is how they find out when to start acting,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...whether</a:t>
            </a:r>
            <a:r>
              <a:rPr lang="en-CA" baseline="0" dirty="0" smtClean="0"/>
              <a:t> or not the action class is active,</a:t>
            </a:r>
          </a:p>
          <a:p>
            <a:r>
              <a:rPr lang="en-CA" baseline="0" dirty="0" smtClean="0"/>
              <a:t>And what’s going on when they 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There’s also many</a:t>
            </a:r>
            <a:r>
              <a:rPr lang="en-CA" baseline="0" dirty="0" smtClean="0"/>
              <a:t> other flags based on the </a:t>
            </a:r>
            <a:r>
              <a:rPr lang="en-CA" baseline="0" dirty="0" err="1" smtClean="0"/>
              <a:t>enums</a:t>
            </a:r>
            <a:r>
              <a:rPr lang="en-CA" baseline="0" dirty="0" smtClean="0"/>
              <a:t> that defines other </a:t>
            </a:r>
            <a:r>
              <a:rPr lang="en-CA" baseline="0" dirty="0" err="1" smtClean="0"/>
              <a:t>behavioral</a:t>
            </a:r>
            <a:r>
              <a:rPr lang="en-CA" baseline="0" dirty="0" smtClean="0"/>
              <a:t> characteristics.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Actors are</a:t>
            </a:r>
          </a:p>
          <a:p>
            <a:pPr>
              <a:buFontTx/>
              <a:buChar char="-"/>
            </a:pPr>
            <a:r>
              <a:rPr lang="en-CA" baseline="0" dirty="0" smtClean="0"/>
              <a:t> tagged </a:t>
            </a:r>
            <a:r>
              <a:rPr lang="en-CA" baseline="0" dirty="0" err="1" smtClean="0"/>
              <a:t>trile</a:t>
            </a:r>
            <a:r>
              <a:rPr lang="en-CA" baseline="0" dirty="0" smtClean="0"/>
              <a:t> groups,</a:t>
            </a:r>
          </a:p>
          <a:p>
            <a:pPr>
              <a:buFontTx/>
              <a:buChar char="-"/>
            </a:pPr>
            <a:r>
              <a:rPr lang="en-CA" baseline="0" dirty="0" smtClean="0"/>
              <a:t> art objects or </a:t>
            </a:r>
          </a:p>
          <a:p>
            <a:pPr>
              <a:buFontTx/>
              <a:buChar char="-"/>
            </a:pPr>
            <a:r>
              <a:rPr lang="en-CA" baseline="0" dirty="0" smtClean="0"/>
              <a:t> even volumes or planes </a:t>
            </a:r>
          </a:p>
          <a:p>
            <a:pPr>
              <a:buFontTx/>
              <a:buNone/>
            </a:pPr>
            <a:r>
              <a:rPr lang="en-CA" baseline="0" dirty="0" smtClean="0"/>
              <a:t>that do specific things in-game.</a:t>
            </a:r>
          </a:p>
          <a:p>
            <a:endParaRPr lang="en-CA" dirty="0" smtClean="0"/>
          </a:p>
          <a:p>
            <a:r>
              <a:rPr lang="en-CA" dirty="0" smtClean="0"/>
              <a:t>Usually have a “manager” class that handles</a:t>
            </a:r>
            <a:r>
              <a:rPr lang="en-CA" baseline="0" dirty="0" smtClean="0"/>
              <a:t> all instances of them in a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To give you an idea of</a:t>
            </a:r>
            <a:r>
              <a:rPr lang="en-CA" baseline="0" dirty="0" smtClean="0"/>
              <a:t> the world aesthetic in action…</a:t>
            </a:r>
          </a:p>
          <a:p>
            <a:r>
              <a:rPr lang="en-CA" baseline="0" dirty="0" err="1" smtClean="0"/>
              <a:t>Platforming</a:t>
            </a:r>
            <a:r>
              <a:rPr lang="en-CA" baseline="0" dirty="0" smtClean="0"/>
              <a:t> is pretty “realistic” in that it’s not very </a:t>
            </a:r>
            <a:r>
              <a:rPr lang="en-CA" baseline="0" dirty="0" err="1" smtClean="0"/>
              <a:t>floaty</a:t>
            </a:r>
            <a:endParaRPr lang="en-CA" baseline="0" dirty="0" smtClean="0"/>
          </a:p>
          <a:p>
            <a:r>
              <a:rPr lang="en-CA" baseline="0" dirty="0" smtClean="0"/>
              <a:t>Gomez (white guy) is not a ninja</a:t>
            </a:r>
          </a:p>
          <a:p>
            <a:r>
              <a:rPr lang="en-CA" baseline="0" dirty="0" smtClean="0"/>
              <a:t>Goal is to collect golden cubes to rebuild an ancient </a:t>
            </a:r>
            <a:r>
              <a:rPr lang="en-CA" baseline="0" dirty="0" err="1" smtClean="0"/>
              <a:t>artifact</a:t>
            </a:r>
            <a:endParaRPr lang="en-CA" baseline="0" dirty="0" smtClean="0"/>
          </a:p>
          <a:p>
            <a:r>
              <a:rPr lang="en-CA" baseline="0" dirty="0" smtClean="0"/>
              <a:t>Interactive levels, navigational puzzles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Was made</a:t>
            </a:r>
            <a:r>
              <a:rPr lang="en-CA" baseline="0" dirty="0" smtClean="0"/>
              <a:t> such that Phil can add and edit scripts without fearing syntax errors.</a:t>
            </a:r>
          </a:p>
          <a:p>
            <a:r>
              <a:rPr lang="en-CA" baseline="0" dirty="0" smtClean="0"/>
              <a:t>Here’s an example of complex scripts</a:t>
            </a:r>
          </a:p>
          <a:p>
            <a:r>
              <a:rPr lang="en-CA" baseline="0" dirty="0" smtClean="0"/>
              <a:t>Act on Gomez actions, entering volumes of space in level, level events, etc.</a:t>
            </a:r>
          </a:p>
          <a:p>
            <a:r>
              <a:rPr lang="en-CA" baseline="0" dirty="0" smtClean="0"/>
              <a:t>Control camera, control tutorial prompts, dialogue...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Chose</a:t>
            </a:r>
            <a:r>
              <a:rPr lang="en-CA" baseline="0" dirty="0" smtClean="0"/>
              <a:t> not to use XML because levels (&amp; 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) are formed of a LOT of cells</a:t>
            </a:r>
          </a:p>
          <a:p>
            <a:r>
              <a:rPr lang="en-CA" baseline="0" dirty="0" smtClean="0"/>
              <a:t>Direct XML representation was too dense, hard to read, heavy on disk, long to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Vector3 collapsed to single lines instead of</a:t>
            </a:r>
            <a:r>
              <a:rPr lang="en-CA" baseline="0" dirty="0" smtClean="0"/>
              <a:t> x, y, z</a:t>
            </a:r>
          </a:p>
          <a:p>
            <a:r>
              <a:rPr lang="en-CA" baseline="0" dirty="0" smtClean="0"/>
              <a:t>Especially useful for large collections of vectors</a:t>
            </a:r>
          </a:p>
          <a:p>
            <a:r>
              <a:rPr lang="en-CA" baseline="0" dirty="0" smtClean="0"/>
              <a:t>Dictionary serialization is lean if key can be collapsed to a single line</a:t>
            </a:r>
          </a:p>
          <a:p>
            <a:r>
              <a:rPr lang="en-CA" baseline="0" dirty="0" smtClean="0"/>
              <a:t>No block-end marker, easier on the eyes if you like curly braces! (and who doesn’t, cave story what </a:t>
            </a:r>
            <a:r>
              <a:rPr lang="en-CA" baseline="0" dirty="0" err="1" smtClean="0"/>
              <a:t>what</a:t>
            </a:r>
            <a:r>
              <a:rPr lang="en-CA" baseline="0" dirty="0" smtClean="0"/>
              <a:t>)</a:t>
            </a:r>
          </a:p>
          <a:p>
            <a:r>
              <a:rPr lang="en-CA" baseline="0" dirty="0" smtClean="0"/>
              <a:t>I definitely suggest you look up more collapsed data languages like SDL and YAML.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Music system is a big part in FEZ,</a:t>
            </a:r>
            <a:r>
              <a:rPr lang="en-CA" baseline="0" dirty="0" smtClean="0"/>
              <a:t> atmosphere and sense of place</a:t>
            </a:r>
          </a:p>
          <a:p>
            <a:r>
              <a:rPr lang="en-CA" baseline="0" dirty="0" err="1" smtClean="0"/>
              <a:t>Disasterpeace</a:t>
            </a:r>
            <a:r>
              <a:rPr lang="en-CA" baseline="0" dirty="0" smtClean="0"/>
              <a:t> used it to track all game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Lots of content on the Web about this</a:t>
            </a:r>
          </a:p>
          <a:p>
            <a:pPr lvl="1"/>
            <a:r>
              <a:rPr lang="en-CA" sz="1800" dirty="0" smtClean="0"/>
              <a:t>...especially since XBLIG games have the same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aseline="0" dirty="0" smtClean="0"/>
              <a:t>Start profiler, don’t do anything, wait 20-60 seconds, check reports.</a:t>
            </a:r>
            <a:br>
              <a:rPr lang="en-CA" baseline="0" dirty="0" smtClean="0"/>
            </a:br>
            <a:r>
              <a:rPr lang="en-CA" baseline="0" dirty="0" smtClean="0"/>
              <a:t>If you get allocations, that’s garbage and you know where it comes from.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Let the game run for a while,</a:t>
            </a:r>
          </a:p>
          <a:p>
            <a:r>
              <a:rPr lang="en-CA" dirty="0" smtClean="0"/>
              <a:t>Do things</a:t>
            </a:r>
            <a:r>
              <a:rPr lang="en-CA" baseline="0" dirty="0" smtClean="0"/>
              <a:t> that you feel are expensive or slow game down,</a:t>
            </a:r>
          </a:p>
          <a:p>
            <a:r>
              <a:rPr lang="en-CA" baseline="0" dirty="0" smtClean="0"/>
              <a:t>Highlight section of the </a:t>
            </a:r>
            <a:r>
              <a:rPr lang="en-CA" baseline="0" dirty="0" err="1" smtClean="0"/>
              <a:t>gameplay</a:t>
            </a:r>
            <a:r>
              <a:rPr lang="en-CA" baseline="0" dirty="0" smtClean="0"/>
              <a:t>, and look at “hot methods”.</a:t>
            </a:r>
          </a:p>
          <a:p>
            <a:endParaRPr lang="en-CA" baseline="0" dirty="0" smtClean="0"/>
          </a:p>
          <a:p>
            <a:r>
              <a:rPr lang="en-CA" baseline="0" dirty="0" smtClean="0"/>
              <a:t>Sometimes surprising!</a:t>
            </a:r>
          </a:p>
          <a:p>
            <a:r>
              <a:rPr lang="en-CA" baseline="0" dirty="0" smtClean="0"/>
              <a:t>Explosions were slow in FEZ, I thought it was the particles</a:t>
            </a:r>
          </a:p>
          <a:p>
            <a:r>
              <a:rPr lang="en-CA" baseline="0" dirty="0" smtClean="0"/>
              <a:t>It was actually too many sounds being created.</a:t>
            </a:r>
          </a:p>
          <a:p>
            <a:endParaRPr lang="en-CA" baseline="0" dirty="0" smtClean="0"/>
          </a:p>
          <a:p>
            <a:r>
              <a:rPr lang="en-CA" baseline="0" dirty="0" smtClean="0"/>
              <a:t>Easy to go on optimization spree and optimize stuff </a:t>
            </a:r>
            <a:r>
              <a:rPr lang="en-CA" baseline="0" dirty="0" err="1" smtClean="0"/>
              <a:t>that,s</a:t>
            </a:r>
            <a:r>
              <a:rPr lang="en-CA" baseline="0" dirty="0" smtClean="0"/>
              <a:t> not worth it.</a:t>
            </a:r>
          </a:p>
          <a:p>
            <a:r>
              <a:rPr lang="en-CA" baseline="0" dirty="0" err="1" smtClean="0"/>
              <a:t>Microoptimization</a:t>
            </a:r>
            <a:r>
              <a:rPr lang="en-CA" baseline="0" dirty="0" smtClean="0"/>
              <a:t> can be useful, just need to know where.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Memory leaks are possible in managed languages like C#</a:t>
            </a:r>
          </a:p>
          <a:p>
            <a:r>
              <a:rPr lang="en-CA" dirty="0" smtClean="0"/>
              <a:t>Usually caches that are not cleared, references</a:t>
            </a:r>
            <a:r>
              <a:rPr lang="en-CA" baseline="0" dirty="0" smtClean="0"/>
              <a:t> lying around, delegates that are not used but kept, static stuff.</a:t>
            </a:r>
          </a:p>
          <a:p>
            <a:endParaRPr lang="en-CA" baseline="0" dirty="0" smtClean="0"/>
          </a:p>
          <a:p>
            <a:r>
              <a:rPr lang="en-CA" baseline="0" dirty="0" smtClean="0"/>
              <a:t>Let the game running, </a:t>
            </a:r>
          </a:p>
          <a:p>
            <a:r>
              <a:rPr lang="en-CA" baseline="0" dirty="0" smtClean="0"/>
              <a:t>Capture heap at a certain point,</a:t>
            </a:r>
          </a:p>
          <a:p>
            <a:r>
              <a:rPr lang="en-CA" baseline="0" dirty="0" smtClean="0"/>
              <a:t>Move around, change level, change context, restart game, what have you</a:t>
            </a:r>
          </a:p>
          <a:p>
            <a:r>
              <a:rPr lang="en-CA" baseline="0" dirty="0" smtClean="0"/>
              <a:t>Recapture heap</a:t>
            </a:r>
          </a:p>
          <a:p>
            <a:r>
              <a:rPr lang="en-CA" baseline="0" dirty="0" smtClean="0"/>
              <a:t>Check old references and stuff that wasn’t cleared</a:t>
            </a:r>
          </a:p>
          <a:p>
            <a:endParaRPr lang="en-CA" baseline="0" dirty="0" smtClean="0"/>
          </a:p>
          <a:p>
            <a:r>
              <a:rPr lang="en-CA" baseline="0" dirty="0" smtClean="0"/>
              <a:t>Disposable objects not disposed,</a:t>
            </a:r>
          </a:p>
          <a:p>
            <a:r>
              <a:rPr lang="en-CA" baseline="0" dirty="0" smtClean="0"/>
              <a:t>Disposed objects not garbage collected,</a:t>
            </a:r>
          </a:p>
          <a:p>
            <a:r>
              <a:rPr lang="en-CA" baseline="0" dirty="0" smtClean="0"/>
              <a:t>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We avoided XNA 4.0 and hit roadblocks later with known bugs</a:t>
            </a:r>
            <a:endParaRPr lang="en-CA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/>
              <a:t>Low-quality video playback in 3.1</a:t>
            </a:r>
          </a:p>
          <a:p>
            <a:endParaRPr lang="en-CA" dirty="0" smtClean="0"/>
          </a:p>
          <a:p>
            <a:r>
              <a:rPr lang="en-CA" dirty="0" smtClean="0"/>
              <a:t>TCR struggles : we didn’t even do</a:t>
            </a:r>
            <a:r>
              <a:rPr lang="en-CA" baseline="0" dirty="0" smtClean="0"/>
              <a:t> multiplayer</a:t>
            </a:r>
          </a:p>
          <a:p>
            <a:r>
              <a:rPr lang="en-CA" baseline="0" dirty="0" smtClean="0"/>
              <a:t>Bugs with LIVE disconnection, </a:t>
            </a:r>
            <a:r>
              <a:rPr lang="en-CA" baseline="0" dirty="0" err="1" smtClean="0"/>
              <a:t>wierd</a:t>
            </a:r>
            <a:r>
              <a:rPr lang="en-CA" baseline="0" dirty="0" smtClean="0"/>
              <a:t> workarounds that everyone has to make, why?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Making the engine, the tools,</a:t>
            </a:r>
            <a:r>
              <a:rPr lang="en-CA" baseline="0" dirty="0" smtClean="0"/>
              <a:t> the game at the same time is too much work</a:t>
            </a:r>
          </a:p>
          <a:p>
            <a:r>
              <a:rPr lang="en-CA" baseline="0" dirty="0" smtClean="0"/>
              <a:t>A real clean-cut engine, and whole game as scripting, robust scripting support which we didn’t think we needed– needs to be done from the get go</a:t>
            </a:r>
          </a:p>
          <a:p>
            <a:endParaRPr lang="en-CA" baseline="0" dirty="0" smtClean="0"/>
          </a:p>
          <a:p>
            <a:r>
              <a:rPr lang="en-CA" baseline="0" dirty="0" smtClean="0"/>
              <a:t>By rebuilding you will fix those bugs without thinking about it</a:t>
            </a:r>
          </a:p>
          <a:p>
            <a:r>
              <a:rPr lang="en-CA" baseline="0" dirty="0" smtClean="0"/>
              <a:t>Have to realise that there is value to thinking it over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World is</a:t>
            </a:r>
            <a:r>
              <a:rPr lang="en-CA" baseline="0" dirty="0" smtClean="0"/>
              <a:t> network of interconnected, but self-contained levels</a:t>
            </a:r>
          </a:p>
          <a:p>
            <a:r>
              <a:rPr lang="en-CA" baseline="0" dirty="0" smtClean="0"/>
              <a:t>150+ little rooms and larger areas</a:t>
            </a:r>
          </a:p>
          <a:p>
            <a:r>
              <a:rPr lang="en-CA" baseline="0" dirty="0" smtClean="0"/>
              <a:t>To give sense of place, level transitions “in the sky” are “seamless”</a:t>
            </a:r>
            <a:br>
              <a:rPr lang="en-CA" baseline="0" dirty="0" smtClean="0"/>
            </a:br>
            <a:r>
              <a:rPr lang="en-CA" baseline="0" dirty="0" smtClean="0"/>
              <a:t>Level loading &amp; setup happens during transition, in another thread</a:t>
            </a:r>
          </a:p>
          <a:p>
            <a:r>
              <a:rPr lang="en-CA" baseline="0" dirty="0" smtClean="0"/>
              <a:t>You can see where you went in map, nodes unlock as you go</a:t>
            </a:r>
          </a:p>
          <a:p>
            <a:r>
              <a:rPr lang="en-CA" baseline="0" dirty="0" smtClean="0"/>
              <a:t>Map is pretty dense, rendered isometric, and 4-sided nature of game -&gt; need help from game to navigate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W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orld built out of repeated cubic chunks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- Pixel art aesthetic made it natural to consider a tile-based world (easier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to build)</a:t>
            </a: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-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Megatextures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+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unique geometry : too ambitious for 1 artist and 1 coder, non-reusable assets = scary</a:t>
            </a:r>
          </a:p>
          <a:p>
            <a:pPr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Axis-aligned tiles also =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easier culling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(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possibly even hierarchical)</a:t>
            </a:r>
          </a:p>
          <a:p>
            <a:pPr>
              <a:buFontTx/>
              <a:buChar char="-"/>
            </a:pP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So how are they organized?</a:t>
            </a: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aseline="0" dirty="0" smtClean="0"/>
              <a:t>- “</a:t>
            </a:r>
            <a:r>
              <a:rPr lang="en-CA" baseline="0" dirty="0" err="1" smtClean="0"/>
              <a:t>Trile</a:t>
            </a:r>
            <a:r>
              <a:rPr lang="en-CA" baseline="0" dirty="0" smtClean="0"/>
              <a:t> Sets” = all the possible “</a:t>
            </a:r>
            <a:r>
              <a:rPr lang="en-CA" baseline="0" dirty="0" err="1" smtClean="0"/>
              <a:t>triles</a:t>
            </a:r>
            <a:r>
              <a:rPr lang="en-CA" baseline="0" dirty="0" smtClean="0"/>
              <a:t>” that can appear in a single level.</a:t>
            </a:r>
            <a:br>
              <a:rPr lang="en-CA" baseline="0" dirty="0" smtClean="0"/>
            </a:br>
            <a:r>
              <a:rPr lang="en-CA" baseline="0" dirty="0" smtClean="0"/>
              <a:t>- 17 of them in the game</a:t>
            </a:r>
          </a:p>
          <a:p>
            <a:r>
              <a:rPr lang="en-CA" baseline="0" dirty="0" smtClean="0"/>
              <a:t>- I’ll go over how these are modeled and textured.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No palette limitation by design</a:t>
            </a:r>
            <a:b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- Phil is used to Photoshop</a:t>
            </a:r>
          </a:p>
          <a:p>
            <a:pPr>
              <a:buFontTx/>
              <a:buChar char="-"/>
            </a:pP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Emulating color manipulation tools (gradients, color spaces, palettes, layers) is hard/time-consuming</a:t>
            </a:r>
          </a:p>
          <a:p>
            <a:pPr lvl="1">
              <a:buFontTx/>
              <a:buChar char="-"/>
            </a:pP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pPr>
              <a:buFontTx/>
              <a:buChar char="-"/>
            </a:pP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CONVEX : 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Pixels copied to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inside faces for concave, but it's usually impossible to see in isometric views</a:t>
            </a:r>
          </a:p>
          <a:p>
            <a:pPr lvl="1"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Als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o : Small </a:t>
            </a:r>
            <a:r>
              <a:rPr kumimoji="1" lang="en-US" sz="1200" b="0" i="0" kern="1200" baseline="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triles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, usually convex</a:t>
            </a:r>
            <a:b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</a:br>
            <a:endParaRPr kumimoji="1" lang="en-US" sz="1200" b="0" i="0" kern="1200" dirty="0" smtClean="0">
              <a:solidFill>
                <a:schemeClr val="tx1"/>
              </a:solidFill>
              <a:latin typeface="Verdana" pitchFamily="45" charset="0"/>
              <a:ea typeface="ヒラギノ角ゴ Pro W3" pitchFamily="80" charset="-128"/>
              <a:cs typeface="ヒラギノ角ゴ Pro W3" pitchFamily="80" charset="-128"/>
            </a:endParaRPr>
          </a:p>
          <a:p>
            <a:pPr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One discrete texture per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trile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= lots of texture switching</a:t>
            </a:r>
          </a:p>
          <a:p>
            <a:pPr lvl="1"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&gt;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Atlasing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is a must (as shown)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b="0" i="0" kern="1200" dirty="0" err="1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Sketchup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: 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-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Good to test out visual styles initially</a:t>
            </a:r>
          </a:p>
          <a:p>
            <a:pPr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Not made to carve this kind of geometry</a:t>
            </a:r>
          </a:p>
          <a:p>
            <a:pPr lvl="1"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Took Phil forever to do it</a:t>
            </a:r>
          </a:p>
          <a:p>
            <a:pPr>
              <a:buFontTx/>
              <a:buChar char="-"/>
            </a:pPr>
            <a:r>
              <a:rPr kumimoji="1" lang="en-US" sz="1200" b="0" i="0" kern="1200" dirty="0" smtClean="0">
                <a:solidFill>
                  <a:schemeClr val="tx1"/>
                </a:solidFill>
                <a:latin typeface="Verdana" pitchFamily="45" charset="0"/>
                <a:ea typeface="ヒラギノ角ゴ Pro W3" pitchFamily="80" charset="-128"/>
                <a:cs typeface="ヒラギノ角ゴ Pro W3" pitchFamily="80" charset="-128"/>
              </a:rPr>
              <a:t> Can't export with the free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5105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4900" y="158750"/>
            <a:ext cx="1460500" cy="50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8000" y="4552950"/>
            <a:ext cx="2019299" cy="425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33350"/>
            <a:ext cx="9144000" cy="381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4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800" y="285750"/>
            <a:ext cx="2667000" cy="99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0" y="285751"/>
            <a:ext cx="2705100" cy="114141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itchFamily="34" charset="0"/>
        <a:buChar char="●"/>
        <a:defRPr baseline="0">
          <a:solidFill>
            <a:srgbClr val="000000"/>
          </a:solidFill>
          <a:latin typeface="+mn-lt"/>
          <a:ea typeface="ヒラギノ角ゴ Pro W3" pitchFamily="45" charset="-128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Renaud\Videos\Fez\cycle_night.mp3" TargetMode="External"/><Relationship Id="rId1" Type="http://schemas.openxmlformats.org/officeDocument/2006/relationships/audio" Target="file:///C:\Users\Renaud\Videos\Fez\cycle_day.mp3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276350"/>
            <a:ext cx="7924800" cy="2286000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Cubes All The Way Down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dirty="0" err="1" smtClean="0">
                <a:latin typeface="+mn-lt"/>
              </a:rPr>
              <a:t>Renaud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Bédard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Programmer, </a:t>
            </a:r>
            <a:r>
              <a:rPr lang="en-US" sz="2400" dirty="0" err="1" smtClean="0">
                <a:latin typeface="+mn-lt"/>
              </a:rPr>
              <a:t>Polytron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7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Trile</a:t>
            </a:r>
            <a:r>
              <a:rPr lang="en-CA" dirty="0" smtClean="0"/>
              <a:t> Sculpting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C:\Users\Renaud\Documents\before_sculp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123950"/>
            <a:ext cx="1781175" cy="1828800"/>
          </a:xfrm>
          <a:prstGeom prst="rect">
            <a:avLst/>
          </a:prstGeom>
          <a:noFill/>
        </p:spPr>
      </p:pic>
      <p:pic>
        <p:nvPicPr>
          <p:cNvPr id="5" name="Picture 3" descr="C:\Users\Renaud\Documents\after_sculp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647950"/>
            <a:ext cx="2514600" cy="2383367"/>
          </a:xfrm>
          <a:prstGeom prst="rect">
            <a:avLst/>
          </a:prstGeom>
          <a:noFill/>
        </p:spPr>
      </p:pic>
    </p:spTree>
    <p:controls>
      <p:control spid="3074" name="WindowsMediaPlayer1" r:id="rId2" imgW="4266667" imgH="353333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Blocky But Detailed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504950"/>
            <a:ext cx="8077200" cy="2743200"/>
          </a:xfrm>
        </p:spPr>
        <p:txBody>
          <a:bodyPr/>
          <a:lstStyle/>
          <a:p>
            <a:pPr lvl="1"/>
            <a:r>
              <a:rPr lang="fr-CA" dirty="0" err="1" smtClean="0"/>
              <a:t>Average</a:t>
            </a:r>
            <a:r>
              <a:rPr lang="fr-CA" dirty="0" smtClean="0"/>
              <a:t> of 136 </a:t>
            </a:r>
            <a:r>
              <a:rPr lang="fr-CA" dirty="0" err="1" smtClean="0"/>
              <a:t>polygons</a:t>
            </a:r>
            <a:r>
              <a:rPr lang="fr-CA" dirty="0" smtClean="0"/>
              <a:t> per </a:t>
            </a:r>
            <a:r>
              <a:rPr lang="fr-CA" dirty="0" err="1" smtClean="0"/>
              <a:t>trile</a:t>
            </a:r>
            <a:endParaRPr lang="fr-CA" dirty="0" smtClean="0"/>
          </a:p>
          <a:p>
            <a:pPr lvl="1"/>
            <a:r>
              <a:rPr lang="fr-CA" dirty="0" err="1" smtClean="0"/>
              <a:t>Typical</a:t>
            </a:r>
            <a:r>
              <a:rPr lang="fr-CA" dirty="0" smtClean="0"/>
              <a:t> </a:t>
            </a:r>
            <a:r>
              <a:rPr lang="fr-CA" dirty="0" err="1" smtClean="0"/>
              <a:t>scene</a:t>
            </a:r>
            <a:r>
              <a:rPr lang="fr-CA" dirty="0" smtClean="0"/>
              <a:t> : 50,000 </a:t>
            </a:r>
            <a:r>
              <a:rPr lang="fr-CA" dirty="0" err="1" smtClean="0"/>
              <a:t>polygons</a:t>
            </a:r>
            <a:r>
              <a:rPr lang="fr-CA" dirty="0" smtClean="0"/>
              <a:t> </a:t>
            </a:r>
          </a:p>
          <a:p>
            <a:pPr lvl="2"/>
            <a:r>
              <a:rPr lang="fr-CA" dirty="0" smtClean="0"/>
              <a:t> But </a:t>
            </a:r>
            <a:r>
              <a:rPr lang="fr-CA" dirty="0" err="1" smtClean="0"/>
              <a:t>anywhere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~5000 to ~250,000</a:t>
            </a:r>
          </a:p>
          <a:p>
            <a:endParaRPr lang="en-CA" dirty="0"/>
          </a:p>
        </p:txBody>
      </p:sp>
      <p:pic>
        <p:nvPicPr>
          <p:cNvPr id="4" name="Picture 2" descr="C:\Users\Renaud\Documents\crate_vertic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08957"/>
            <a:ext cx="2133600" cy="200397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885950"/>
            <a:ext cx="305360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Mesh Simplification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-228600" y="1352550"/>
            <a:ext cx="8077200" cy="2743200"/>
          </a:xfrm>
        </p:spPr>
        <p:txBody>
          <a:bodyPr/>
          <a:lstStyle/>
          <a:p>
            <a:pPr lvl="2"/>
            <a:r>
              <a:rPr lang="fr-CA" dirty="0" smtClean="0"/>
              <a:t> </a:t>
            </a:r>
            <a:r>
              <a:rPr lang="fr-CA" dirty="0" err="1" smtClean="0"/>
              <a:t>Extrapolate</a:t>
            </a:r>
            <a:r>
              <a:rPr lang="fr-CA" dirty="0" smtClean="0"/>
              <a:t> </a:t>
            </a:r>
            <a:r>
              <a:rPr lang="fr-CA" dirty="0" err="1" smtClean="0"/>
              <a:t>contiguous</a:t>
            </a:r>
            <a:r>
              <a:rPr lang="fr-CA" dirty="0" smtClean="0"/>
              <a:t> surfaces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trixels</a:t>
            </a:r>
            <a:endParaRPr lang="fr-CA" dirty="0" smtClean="0"/>
          </a:p>
          <a:p>
            <a:pPr lvl="2"/>
            <a:r>
              <a:rPr lang="fr-CA" dirty="0" smtClean="0"/>
              <a:t> For </a:t>
            </a:r>
            <a:r>
              <a:rPr lang="fr-CA" dirty="0" err="1" smtClean="0"/>
              <a:t>each</a:t>
            </a:r>
            <a:r>
              <a:rPr lang="fr-CA" dirty="0" smtClean="0"/>
              <a:t> surface,</a:t>
            </a:r>
          </a:p>
          <a:p>
            <a:pPr lvl="3"/>
            <a:r>
              <a:rPr lang="fr-CA" dirty="0" smtClean="0"/>
              <a:t> </a:t>
            </a:r>
            <a:r>
              <a:rPr lang="fr-CA" dirty="0" err="1" smtClean="0"/>
              <a:t>Enumerate</a:t>
            </a:r>
            <a:r>
              <a:rPr lang="fr-CA" dirty="0" smtClean="0"/>
              <a:t> </a:t>
            </a:r>
            <a:r>
              <a:rPr lang="fr-CA" dirty="0" err="1" smtClean="0"/>
              <a:t>biggest</a:t>
            </a:r>
            <a:r>
              <a:rPr lang="fr-CA" dirty="0" smtClean="0"/>
              <a:t> rectangles in </a:t>
            </a:r>
            <a:r>
              <a:rPr lang="fr-CA" dirty="0" err="1" smtClean="0"/>
              <a:t>that</a:t>
            </a:r>
            <a:r>
              <a:rPr lang="fr-CA" dirty="0" smtClean="0"/>
              <a:t> surface</a:t>
            </a:r>
          </a:p>
          <a:p>
            <a:pPr lvl="3"/>
            <a:r>
              <a:rPr lang="fr-CA" dirty="0" smtClean="0"/>
              <a:t> </a:t>
            </a:r>
            <a:r>
              <a:rPr lang="fr-CA" dirty="0" err="1" smtClean="0"/>
              <a:t>Each</a:t>
            </a:r>
            <a:r>
              <a:rPr lang="fr-CA" dirty="0" smtClean="0"/>
              <a:t> rectangle </a:t>
            </a:r>
            <a:r>
              <a:rPr lang="fr-CA" dirty="0" err="1" smtClean="0"/>
              <a:t>becomes</a:t>
            </a:r>
            <a:r>
              <a:rPr lang="fr-CA" dirty="0" smtClean="0"/>
              <a:t> a plane</a:t>
            </a:r>
            <a:br>
              <a:rPr lang="fr-CA" dirty="0" smtClean="0"/>
            </a:br>
            <a:endParaRPr lang="fr-CA" dirty="0" smtClean="0"/>
          </a:p>
          <a:p>
            <a:endParaRPr lang="en-C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05150"/>
            <a:ext cx="288270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71750"/>
            <a:ext cx="33766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0550"/>
            <a:ext cx="8077200" cy="781050"/>
          </a:xfrm>
        </p:spPr>
        <p:txBody>
          <a:bodyPr/>
          <a:lstStyle/>
          <a:p>
            <a:r>
              <a:rPr lang="en-CA" sz="3200" dirty="0" smtClean="0"/>
              <a:t>Building Levels in “</a:t>
            </a:r>
            <a:r>
              <a:rPr lang="en-CA" sz="3200" dirty="0" err="1" smtClean="0"/>
              <a:t>Fezzer</a:t>
            </a:r>
            <a:r>
              <a:rPr lang="en-CA" sz="3200" dirty="0" smtClean="0"/>
              <a:t>”</a:t>
            </a:r>
            <a:endParaRPr lang="en-CA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92067" y="2495550"/>
            <a:ext cx="385193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5122" name="WindowsMediaPlayer1" r:id="rId2" imgW="5257143" imgH="293333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Completed level in final </a:t>
            </a:r>
            <a:r>
              <a:rPr lang="en-CA" dirty="0" err="1" smtClean="0"/>
              <a:t>Fezzer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35858"/>
            <a:ext cx="6400800" cy="365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300"/>
            <a:ext cx="8077200" cy="781050"/>
          </a:xfrm>
        </p:spPr>
        <p:txBody>
          <a:bodyPr/>
          <a:lstStyle/>
          <a:p>
            <a:r>
              <a:rPr lang="en-CA" sz="2800" dirty="0" smtClean="0"/>
              <a:t>Building </a:t>
            </a:r>
            <a:r>
              <a:rPr lang="en-CA" sz="2800" dirty="0" err="1" smtClean="0"/>
              <a:t>Fezzer</a:t>
            </a:r>
            <a:r>
              <a:rPr lang="en-CA" sz="2800" dirty="0" smtClean="0"/>
              <a:t>...</a:t>
            </a:r>
            <a:endParaRPr lang="en-CA" sz="2800" dirty="0"/>
          </a:p>
        </p:txBody>
      </p:sp>
      <p:pic>
        <p:nvPicPr>
          <p:cNvPr id="81923" name="Picture 3" descr="C:\Users\Renaud\Documents\Visual Studio 2008\Projects\Fez\Media\Screenshots\Hellloooo potent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08888"/>
            <a:ext cx="3352800" cy="2020062"/>
          </a:xfrm>
          <a:prstGeom prst="rect">
            <a:avLst/>
          </a:prstGeom>
          <a:noFill/>
        </p:spPr>
      </p:pic>
      <p:pic>
        <p:nvPicPr>
          <p:cNvPr id="81924" name="Picture 4" descr="C:\Users\Renaud\Documents\Visual Studio 2008\Projects\Fez\Media\Screenshots\dragging_and_color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3038" y="1047750"/>
            <a:ext cx="2719162" cy="2133600"/>
          </a:xfrm>
          <a:prstGeom prst="rect">
            <a:avLst/>
          </a:prstGeom>
          <a:noFill/>
        </p:spPr>
      </p:pic>
      <p:pic>
        <p:nvPicPr>
          <p:cNvPr id="81925" name="Picture 5" descr="C:\Users\Renaud\Documents\Visual Studio 2008\Projects\Fez\Media\Screenshots\before drag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236" y="3028950"/>
            <a:ext cx="2719164" cy="2133600"/>
          </a:xfrm>
          <a:prstGeom prst="rect">
            <a:avLst/>
          </a:prstGeom>
          <a:noFill/>
        </p:spPr>
      </p:pic>
      <p:pic>
        <p:nvPicPr>
          <p:cNvPr id="81926" name="Picture 6" descr="C:\Users\Renaud\Documents\Visual Studio 2008\Projects\Fez\Media\Screenshots\perspective firstleve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8112" y="1276350"/>
            <a:ext cx="2893808" cy="3657600"/>
          </a:xfrm>
          <a:prstGeom prst="rect">
            <a:avLst/>
          </a:prstGeom>
          <a:noFill/>
        </p:spPr>
      </p:pic>
      <p:pic>
        <p:nvPicPr>
          <p:cNvPr id="81927" name="Picture 7" descr="C:\Users\Renaud\Documents\Visual Studio 2008\Projects\Fez\Media\Screenshots\trixels are sex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8615" y="3181350"/>
            <a:ext cx="327358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 tracking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8077200" cy="2743200"/>
          </a:xfrm>
        </p:spPr>
        <p:txBody>
          <a:bodyPr/>
          <a:lstStyle/>
          <a:p>
            <a:r>
              <a:rPr lang="en-CA" sz="2000" dirty="0" smtClean="0"/>
              <a:t>Google Docs all the way!</a:t>
            </a:r>
          </a:p>
          <a:p>
            <a:r>
              <a:rPr lang="en-CA" sz="2000" dirty="0" smtClean="0"/>
              <a:t>Sprints planned 1 week to 1 month ahead</a:t>
            </a:r>
          </a:p>
          <a:p>
            <a:pPr lvl="1"/>
            <a:r>
              <a:rPr lang="en-CA" sz="1600" dirty="0" smtClean="0"/>
              <a:t>Do basic feature first, revisit &amp; polish later</a:t>
            </a:r>
            <a:endParaRPr lang="en-CA" sz="16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 t="23460" r="10747"/>
          <a:stretch>
            <a:fillRect/>
          </a:stretch>
        </p:blipFill>
        <p:spPr bwMode="auto">
          <a:xfrm>
            <a:off x="-1" y="2647950"/>
            <a:ext cx="5017911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/>
          <a:srcRect t="22645" r="17808"/>
          <a:stretch>
            <a:fillRect/>
          </a:stretch>
        </p:blipFill>
        <p:spPr bwMode="auto">
          <a:xfrm>
            <a:off x="4572000" y="2648066"/>
            <a:ext cx="4572000" cy="24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23900"/>
            <a:ext cx="8077200" cy="781050"/>
          </a:xfrm>
        </p:spPr>
        <p:txBody>
          <a:bodyPr/>
          <a:lstStyle/>
          <a:p>
            <a:r>
              <a:rPr lang="en-CA" sz="3200" dirty="0" smtClean="0"/>
              <a:t>Designer vs. Programmer Dynamic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400" dirty="0" smtClean="0"/>
              <a:t>Phil dictated design, but I implemented</a:t>
            </a:r>
          </a:p>
          <a:p>
            <a:pPr lvl="1"/>
            <a:r>
              <a:rPr lang="en-CA" sz="2000" dirty="0" smtClean="0"/>
              <a:t>As the programmer, YOU know what’s possible</a:t>
            </a:r>
          </a:p>
          <a:p>
            <a:pPr lvl="2"/>
            <a:r>
              <a:rPr lang="en-CA" sz="1800" dirty="0" smtClean="0"/>
              <a:t>  Time-wise, performance-wise, and in regards to your abilities</a:t>
            </a:r>
            <a:br>
              <a:rPr lang="en-CA" sz="1800" dirty="0" smtClean="0"/>
            </a:br>
            <a:endParaRPr lang="en-CA" sz="1800" dirty="0" smtClean="0"/>
          </a:p>
          <a:p>
            <a:r>
              <a:rPr lang="en-CA" sz="2400" dirty="0" smtClean="0"/>
              <a:t>You can always say no, but it’s a discussion</a:t>
            </a:r>
          </a:p>
          <a:p>
            <a:pPr lvl="1"/>
            <a:r>
              <a:rPr lang="en-CA" sz="2000" dirty="0" smtClean="0"/>
              <a:t>FEZ is a “game </a:t>
            </a:r>
            <a:r>
              <a:rPr lang="en-CA" sz="2000" dirty="0" err="1" smtClean="0"/>
              <a:t>d’auteur</a:t>
            </a:r>
            <a:r>
              <a:rPr lang="en-CA" sz="2000" dirty="0" smtClean="0"/>
              <a:t>”, designer associates with it deeply</a:t>
            </a:r>
          </a:p>
          <a:p>
            <a:pPr lvl="1"/>
            <a:r>
              <a:rPr lang="en-CA" sz="2000" dirty="0" smtClean="0"/>
              <a:t>It’s all about mutual respect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note on Version Control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 smtClean="0"/>
              <a:t>Holy shit you guys, use version control.</a:t>
            </a:r>
          </a:p>
          <a:p>
            <a:r>
              <a:rPr lang="en-CA" sz="2400" dirty="0" smtClean="0"/>
              <a:t>Used local NAS with batch file madness for whole 2009</a:t>
            </a:r>
          </a:p>
          <a:p>
            <a:pPr lvl="1"/>
            <a:r>
              <a:rPr lang="en-CA" sz="2000" dirty="0" smtClean="0"/>
              <a:t>Lost content, overwritten files, flaky backups</a:t>
            </a:r>
          </a:p>
          <a:p>
            <a:pPr lvl="1"/>
            <a:r>
              <a:rPr lang="en-CA" sz="2000" dirty="0" smtClean="0"/>
              <a:t>“I’m just one guy” and “I have infinite undo levels” are </a:t>
            </a:r>
            <a:r>
              <a:rPr lang="en-CA" sz="2000" i="1" dirty="0" smtClean="0"/>
              <a:t>not</a:t>
            </a:r>
            <a:r>
              <a:rPr lang="en-CA" sz="2000" dirty="0" smtClean="0"/>
              <a:t> good reasons</a:t>
            </a:r>
          </a:p>
          <a:p>
            <a:pPr lvl="1"/>
            <a:r>
              <a:rPr lang="en-CA" sz="2000" dirty="0" smtClean="0"/>
              <a:t>Remote SVN/</a:t>
            </a:r>
            <a:r>
              <a:rPr lang="en-CA" sz="2000" dirty="0" err="1" smtClean="0"/>
              <a:t>Git</a:t>
            </a:r>
            <a:r>
              <a:rPr lang="en-CA" sz="2000" dirty="0" smtClean="0"/>
              <a:t>/Hg servers are cheap, and they WILL save your ass</a:t>
            </a:r>
          </a:p>
          <a:p>
            <a:pPr lvl="1">
              <a:buNone/>
            </a:pPr>
            <a:r>
              <a:rPr lang="en-CA" sz="2000" dirty="0" smtClean="0"/>
              <a:t>	</a:t>
            </a:r>
          </a:p>
          <a:p>
            <a:pPr lvl="1">
              <a:buNone/>
            </a:pPr>
            <a:r>
              <a:rPr lang="en-CA" sz="1800" dirty="0" smtClean="0"/>
              <a:t>Thanks Nathan @ </a:t>
            </a:r>
            <a:r>
              <a:rPr lang="en-CA" sz="1800" dirty="0" err="1" smtClean="0"/>
              <a:t>Capy</a:t>
            </a:r>
            <a:r>
              <a:rPr lang="en-CA" sz="1800" dirty="0" smtClean="0"/>
              <a:t> for convincing us to make the jump!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draw all that stuff?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000" dirty="0" smtClean="0"/>
              <a:t>Lots of tiny blocks</a:t>
            </a:r>
          </a:p>
          <a:p>
            <a:r>
              <a:rPr lang="en-CA" sz="2000" dirty="0" smtClean="0"/>
              <a:t>Geometry gets pretty dense</a:t>
            </a:r>
          </a:p>
          <a:p>
            <a:r>
              <a:rPr lang="en-CA" sz="2000" dirty="0" smtClean="0"/>
              <a:t>Potentially lots of overdraw in 2D views</a:t>
            </a:r>
          </a:p>
          <a:p>
            <a:r>
              <a:rPr lang="en-CA" sz="2000" dirty="0" smtClean="0"/>
              <a:t>Ideally 60 FPS on Xbox 360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Font typeface="Symbol"/>
              <a:buChar char="Þ"/>
            </a:pPr>
            <a:r>
              <a:rPr lang="en-CA" sz="2400" dirty="0" smtClean="0"/>
              <a:t> By </a:t>
            </a:r>
            <a:r>
              <a:rPr lang="en-CA" sz="2400" b="1" dirty="0" smtClean="0"/>
              <a:t>culling </a:t>
            </a:r>
            <a:r>
              <a:rPr lang="en-CA" sz="2400" dirty="0" smtClean="0"/>
              <a:t>and </a:t>
            </a:r>
            <a:r>
              <a:rPr lang="en-CA" sz="2400" b="1" dirty="0" smtClean="0"/>
              <a:t>batching </a:t>
            </a:r>
            <a:r>
              <a:rPr lang="en-CA" sz="2400" dirty="0" smtClean="0"/>
              <a:t>efficiently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28749"/>
            <a:ext cx="3048000" cy="352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48" charset="-128"/>
                <a:cs typeface="ヒラギノ角ゴ Pro W3" pitchFamily="48" charset="-128"/>
              </a:rPr>
              <a:t>About Me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Started 3D programming in VB6 &amp; Truevision3D ~ 2001 </a:t>
            </a:r>
          </a:p>
          <a:p>
            <a:pPr lvl="1"/>
            <a:r>
              <a:rPr lang="en-US" dirty="0" smtClean="0"/>
              <a:t>Started working with Phil Fish on FEZ in April 2007</a:t>
            </a:r>
          </a:p>
          <a:p>
            <a:pPr lvl="1"/>
            <a:r>
              <a:rPr lang="en-US" dirty="0" smtClean="0"/>
              <a:t>FEZ gets 2 </a:t>
            </a:r>
            <a:r>
              <a:rPr lang="en-US" dirty="0" err="1" smtClean="0"/>
              <a:t>noms</a:t>
            </a:r>
            <a:r>
              <a:rPr lang="en-US" dirty="0" smtClean="0"/>
              <a:t> and 1 win (Visual Arts) at IGF'08</a:t>
            </a:r>
          </a:p>
          <a:p>
            <a:pPr lvl="1"/>
            <a:r>
              <a:rPr lang="en-US" dirty="0" err="1" smtClean="0"/>
              <a:t>Bacc</a:t>
            </a:r>
            <a:r>
              <a:rPr lang="en-US" dirty="0" smtClean="0"/>
              <a:t>. in Computer Science at UQÀM in late 2008</a:t>
            </a:r>
          </a:p>
          <a:p>
            <a:pPr lvl="1"/>
            <a:r>
              <a:rPr lang="en-US" dirty="0" smtClean="0"/>
              <a:t>Worked full-time since then at </a:t>
            </a:r>
            <a:r>
              <a:rPr lang="en-US" dirty="0" err="1" smtClean="0"/>
              <a:t>Polytron</a:t>
            </a:r>
            <a:endParaRPr lang="en-US" dirty="0" smtClean="0"/>
          </a:p>
          <a:p>
            <a:pPr lvl="2"/>
            <a:r>
              <a:rPr lang="en-US" dirty="0" smtClean="0"/>
              <a:t> FEZ is first commercial title and full-time “industry” “job”</a:t>
            </a:r>
            <a:endParaRPr lang="en-US" dirty="0" smtClean="0">
              <a:ea typeface="ヒラギノ角ゴ Pro W3" pitchFamily="48" charset="-128"/>
              <a:cs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Rendering </a:t>
            </a:r>
            <a:r>
              <a:rPr lang="en-CA" dirty="0" err="1" smtClean="0"/>
              <a:t>Triles</a:t>
            </a:r>
            <a:r>
              <a:rPr lang="en-CA" dirty="0" smtClean="0"/>
              <a:t> : Culling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400" dirty="0" smtClean="0"/>
              <a:t>Orthographic views, usually looking into an axis</a:t>
            </a:r>
          </a:p>
          <a:p>
            <a:pPr lvl="1"/>
            <a:r>
              <a:rPr lang="en-CA" sz="2000" dirty="0" smtClean="0"/>
              <a:t>Peel the </a:t>
            </a:r>
            <a:r>
              <a:rPr lang="en-CA" sz="2000" dirty="0" err="1" smtClean="0"/>
              <a:t>frontmost</a:t>
            </a:r>
            <a:r>
              <a:rPr lang="en-CA" sz="2000" dirty="0" smtClean="0"/>
              <a:t> layer(s)</a:t>
            </a:r>
          </a:p>
          <a:p>
            <a:pPr lvl="1"/>
            <a:r>
              <a:rPr lang="en-CA" sz="2000" dirty="0" smtClean="0"/>
              <a:t>At most two layers if mid-rotation</a:t>
            </a:r>
          </a:p>
          <a:p>
            <a:pPr lvl="1"/>
            <a:endParaRPr lang="en-CA" sz="2000" dirty="0" smtClean="0"/>
          </a:p>
          <a:p>
            <a:r>
              <a:rPr lang="en-CA" sz="2400" dirty="0" smtClean="0"/>
              <a:t>Cull within view frustum</a:t>
            </a:r>
          </a:p>
          <a:p>
            <a:r>
              <a:rPr lang="en-CA" sz="2400" dirty="0" smtClean="0"/>
              <a:t>When moving, only invalidate </a:t>
            </a:r>
            <a:r>
              <a:rPr lang="en-CA" sz="2400" dirty="0" err="1" smtClean="0"/>
              <a:t>triles</a:t>
            </a:r>
            <a:r>
              <a:rPr lang="en-CA" sz="2400" dirty="0" smtClean="0"/>
              <a:t> </a:t>
            </a:r>
            <a:br>
              <a:rPr lang="en-CA" sz="2400" dirty="0" smtClean="0"/>
            </a:br>
            <a:r>
              <a:rPr lang="en-CA" sz="2400" dirty="0" smtClean="0"/>
              <a:t>    </a:t>
            </a:r>
            <a:r>
              <a:rPr lang="en-CA" sz="1100" dirty="0" smtClean="0"/>
              <a:t> </a:t>
            </a:r>
            <a:r>
              <a:rPr lang="en-CA" sz="2400" dirty="0" smtClean="0"/>
              <a:t>for the screen’s moving border </a:t>
            </a:r>
          </a:p>
          <a:p>
            <a:pPr lvl="1">
              <a:buNone/>
            </a:pPr>
            <a:r>
              <a:rPr lang="en-CA" sz="1800" dirty="0" smtClean="0"/>
              <a:t>(don’t </a:t>
            </a:r>
            <a:r>
              <a:rPr lang="en-CA" sz="1800" dirty="0" err="1" smtClean="0"/>
              <a:t>recull</a:t>
            </a:r>
            <a:r>
              <a:rPr lang="en-CA" sz="1800" dirty="0" smtClean="0"/>
              <a:t> everything unless necessary)</a:t>
            </a:r>
            <a:endParaRPr lang="en-CA" sz="1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28588"/>
            <a:ext cx="1042219" cy="460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Culling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581150"/>
            <a:ext cx="8077200" cy="2743200"/>
          </a:xfrm>
        </p:spPr>
        <p:txBody>
          <a:bodyPr/>
          <a:lstStyle/>
          <a:p>
            <a:r>
              <a:rPr lang="en-CA" sz="2000" dirty="0" smtClean="0"/>
              <a:t>Cell content is cached</a:t>
            </a:r>
          </a:p>
          <a:p>
            <a:endParaRPr lang="en-CA" sz="2000" dirty="0" smtClean="0"/>
          </a:p>
          <a:p>
            <a:r>
              <a:rPr lang="en-CA" sz="2000" dirty="0" smtClean="0"/>
              <a:t>For each screen cell</a:t>
            </a:r>
          </a:p>
          <a:p>
            <a:pPr lvl="1">
              <a:buFont typeface="Verdana" pitchFamily="34" charset="0"/>
              <a:buChar char="−"/>
            </a:pPr>
            <a:r>
              <a:rPr lang="en-CA" sz="1600" dirty="0" smtClean="0"/>
              <a:t>Start at camera depth</a:t>
            </a:r>
          </a:p>
          <a:p>
            <a:pPr lvl="1">
              <a:buFont typeface="Verdana" pitchFamily="34" charset="0"/>
              <a:buChar char="−"/>
            </a:pPr>
            <a:r>
              <a:rPr lang="en-CA" sz="1600" dirty="0" smtClean="0"/>
              <a:t>Mark </a:t>
            </a:r>
            <a:r>
              <a:rPr lang="en-CA" sz="1600" dirty="0" err="1" smtClean="0"/>
              <a:t>trile</a:t>
            </a:r>
            <a:r>
              <a:rPr lang="en-CA" sz="1600" dirty="0" smtClean="0"/>
              <a:t> to be drawn</a:t>
            </a:r>
          </a:p>
          <a:p>
            <a:pPr lvl="1">
              <a:buFont typeface="Verdana" pitchFamily="34" charset="0"/>
              <a:buChar char="−"/>
            </a:pPr>
            <a:r>
              <a:rPr lang="en-CA" sz="1600" dirty="0" smtClean="0"/>
              <a:t>Walk into screen</a:t>
            </a:r>
          </a:p>
          <a:p>
            <a:pPr lvl="1">
              <a:buFont typeface="Verdana" pitchFamily="34" charset="0"/>
              <a:buChar char="−"/>
            </a:pPr>
            <a:r>
              <a:rPr lang="en-CA" sz="1600" dirty="0" smtClean="0"/>
              <a:t>Stop at solid, </a:t>
            </a:r>
            <a:br>
              <a:rPr lang="en-CA" sz="1600" dirty="0" smtClean="0"/>
            </a:br>
            <a:r>
              <a:rPr lang="en-CA" sz="1600" dirty="0" smtClean="0"/>
              <a:t>non-</a:t>
            </a:r>
            <a:r>
              <a:rPr lang="en-CA" sz="1600" dirty="0" err="1" smtClean="0"/>
              <a:t>seethrough</a:t>
            </a:r>
            <a:r>
              <a:rPr lang="en-CA" sz="1600" dirty="0" smtClean="0"/>
              <a:t> &amp;</a:t>
            </a:r>
            <a:br>
              <a:rPr lang="en-CA" sz="1600" dirty="0" smtClean="0"/>
            </a:br>
            <a:r>
              <a:rPr lang="en-CA" sz="1600" dirty="0" smtClean="0"/>
              <a:t>non-offset </a:t>
            </a:r>
            <a:r>
              <a:rPr lang="en-CA" sz="1600" dirty="0" err="1" smtClean="0"/>
              <a:t>trile</a:t>
            </a:r>
            <a:endParaRPr lang="en-CA" sz="1600" dirty="0" smtClean="0"/>
          </a:p>
          <a:p>
            <a:endParaRPr lang="en-CA" sz="20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28750"/>
            <a:ext cx="549447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Culling Disabled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432" y="1352550"/>
            <a:ext cx="46991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Culling Enabled  </a:t>
            </a:r>
            <a:r>
              <a:rPr lang="en-CA" sz="2800" dirty="0" smtClean="0"/>
              <a:t>(~3X less </a:t>
            </a:r>
            <a:r>
              <a:rPr lang="en-CA" sz="2800" dirty="0" err="1" smtClean="0"/>
              <a:t>triles</a:t>
            </a:r>
            <a:r>
              <a:rPr lang="en-CA" sz="2800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37822"/>
            <a:ext cx="4724400" cy="381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9826272">
            <a:off x="899623" y="4277470"/>
            <a:ext cx="1438813" cy="319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Rendering </a:t>
            </a:r>
            <a:r>
              <a:rPr lang="en-CA" dirty="0" err="1" smtClean="0"/>
              <a:t>Triles</a:t>
            </a:r>
            <a:r>
              <a:rPr lang="en-CA" dirty="0" smtClean="0"/>
              <a:t> : Batching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400" dirty="0" smtClean="0"/>
              <a:t>Draw calls are expensive</a:t>
            </a:r>
          </a:p>
          <a:p>
            <a:r>
              <a:rPr lang="en-CA" sz="2400" dirty="0" smtClean="0"/>
              <a:t>All </a:t>
            </a:r>
            <a:r>
              <a:rPr lang="en-CA" sz="2400" dirty="0" err="1" smtClean="0"/>
              <a:t>triles</a:t>
            </a:r>
            <a:r>
              <a:rPr lang="en-CA" sz="2400" dirty="0" smtClean="0"/>
              <a:t> are independent </a:t>
            </a:r>
            <a:r>
              <a:rPr lang="en-CA" sz="1400" dirty="0" smtClean="0"/>
              <a:t>(</a:t>
            </a:r>
            <a:r>
              <a:rPr lang="en-CA" sz="1400" i="1" dirty="0" smtClean="0"/>
              <a:t>so indie</a:t>
            </a:r>
            <a:r>
              <a:rPr lang="en-CA" sz="1400" dirty="0" smtClean="0"/>
              <a:t>)</a:t>
            </a:r>
          </a:p>
          <a:p>
            <a:pPr lvl="1"/>
            <a:r>
              <a:rPr lang="en-CA" dirty="0" smtClean="0"/>
              <a:t>Can’t just throw everything at the GPU</a:t>
            </a:r>
          </a:p>
          <a:p>
            <a:pPr lvl="1"/>
            <a:endParaRPr lang="en-CA" sz="1600" dirty="0" smtClean="0"/>
          </a:p>
          <a:p>
            <a:pPr>
              <a:buFont typeface="Symbol"/>
              <a:buChar char="Þ"/>
            </a:pPr>
            <a:r>
              <a:rPr lang="en-CA" sz="2400" dirty="0" smtClean="0"/>
              <a:t> Batching is a must</a:t>
            </a:r>
          </a:p>
          <a:p>
            <a:pPr lvl="1"/>
            <a:r>
              <a:rPr lang="en-CA" dirty="0" smtClean="0"/>
              <a:t>But dynamic culling means dynamic batching...</a:t>
            </a:r>
          </a:p>
          <a:p>
            <a:pPr lvl="2"/>
            <a:r>
              <a:rPr lang="en-CA" dirty="0" smtClean="0"/>
              <a:t>  Is there a simple way?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Rendering </a:t>
            </a:r>
            <a:r>
              <a:rPr lang="en-CA" dirty="0" err="1" smtClean="0"/>
              <a:t>Triles</a:t>
            </a:r>
            <a:r>
              <a:rPr lang="en-CA" sz="2800" dirty="0" smtClean="0"/>
              <a:t> </a:t>
            </a:r>
            <a:r>
              <a:rPr lang="en-CA" dirty="0" smtClean="0"/>
              <a:t>:</a:t>
            </a:r>
            <a:r>
              <a:rPr lang="en-CA" sz="1600" b="1" strike="sngStrike" dirty="0" smtClean="0"/>
              <a:t>Batching</a:t>
            </a:r>
            <a:r>
              <a:rPr lang="en-CA" sz="1400" dirty="0" smtClean="0"/>
              <a:t>  </a:t>
            </a:r>
            <a:r>
              <a:rPr lang="en-CA" dirty="0" smtClean="0"/>
              <a:t>Instancing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400" dirty="0" smtClean="0"/>
              <a:t>Lots of instances of a single </a:t>
            </a:r>
            <a:r>
              <a:rPr lang="en-CA" sz="2400" dirty="0" err="1" smtClean="0"/>
              <a:t>trile</a:t>
            </a:r>
            <a:r>
              <a:rPr lang="en-CA" sz="2400" dirty="0" smtClean="0"/>
              <a:t> type in a level</a:t>
            </a:r>
          </a:p>
          <a:p>
            <a:r>
              <a:rPr lang="en-CA" sz="2400" dirty="0" smtClean="0"/>
              <a:t>Few things specific to an instance</a:t>
            </a:r>
          </a:p>
          <a:p>
            <a:pPr lvl="1"/>
            <a:r>
              <a:rPr lang="en-CA" sz="2000" dirty="0" smtClean="0"/>
              <a:t>XYZ Position, Y rotation : 4 single-precision floats</a:t>
            </a:r>
          </a:p>
          <a:p>
            <a:endParaRPr lang="en-CA" sz="1600" dirty="0" smtClean="0"/>
          </a:p>
          <a:p>
            <a:r>
              <a:rPr lang="en-CA" sz="2400" dirty="0" err="1" smtClean="0"/>
              <a:t>vfetch</a:t>
            </a:r>
            <a:r>
              <a:rPr lang="en-CA" sz="2400" dirty="0" smtClean="0"/>
              <a:t> instancing on Xbox 360</a:t>
            </a:r>
          </a:p>
          <a:p>
            <a:pPr lvl="1">
              <a:buNone/>
            </a:pPr>
            <a:r>
              <a:rPr lang="en-US" sz="2000" dirty="0" smtClean="0"/>
              <a:t>≈ </a:t>
            </a:r>
            <a:r>
              <a:rPr lang="en-US" sz="2000" dirty="0" err="1" smtClean="0"/>
              <a:t>Shader</a:t>
            </a:r>
            <a:r>
              <a:rPr lang="en-US" sz="2000" dirty="0" smtClean="0"/>
              <a:t> Model 3.0 Hardware Instancing on PC</a:t>
            </a:r>
          </a:p>
          <a:p>
            <a:endParaRPr lang="en-US" sz="1600" dirty="0" smtClean="0"/>
          </a:p>
          <a:p>
            <a:r>
              <a:rPr lang="en-US" sz="2400" dirty="0" smtClean="0"/>
              <a:t>Max. 256 instances of the same </a:t>
            </a:r>
            <a:r>
              <a:rPr lang="en-US" sz="2400" dirty="0" err="1" smtClean="0"/>
              <a:t>trile</a:t>
            </a:r>
            <a:r>
              <a:rPr lang="en-US" sz="2400" dirty="0" smtClean="0"/>
              <a:t> per draw call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How-to : GPU Instancing </a:t>
            </a:r>
            <a:r>
              <a:rPr lang="en-CA" sz="3200" dirty="0" smtClean="0"/>
              <a:t>(Xbox)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000" dirty="0" smtClean="0"/>
              <a:t>A static vertex buffer</a:t>
            </a:r>
          </a:p>
          <a:p>
            <a:pPr lvl="1"/>
            <a:r>
              <a:rPr lang="en-CA" sz="1800" dirty="0" smtClean="0"/>
              <a:t>Vertex data of the template </a:t>
            </a:r>
            <a:r>
              <a:rPr lang="en-CA" sz="1800" dirty="0" err="1" smtClean="0"/>
              <a:t>trile</a:t>
            </a:r>
            <a:r>
              <a:rPr lang="en-CA" sz="1800" dirty="0" smtClean="0"/>
              <a:t> (lightweight)</a:t>
            </a:r>
          </a:p>
          <a:p>
            <a:pPr lvl="1"/>
            <a:endParaRPr lang="en-CA" sz="900" dirty="0" smtClean="0"/>
          </a:p>
          <a:p>
            <a:r>
              <a:rPr lang="en-CA" sz="2000" dirty="0" smtClean="0"/>
              <a:t>A dynamic index buffer</a:t>
            </a:r>
          </a:p>
          <a:p>
            <a:pPr lvl="1"/>
            <a:r>
              <a:rPr lang="en-CA" sz="1800" dirty="0" smtClean="0"/>
              <a:t>One set of indices for each instance</a:t>
            </a:r>
          </a:p>
          <a:p>
            <a:pPr lvl="1"/>
            <a:r>
              <a:rPr lang="en-CA" sz="1800" dirty="0" smtClean="0"/>
              <a:t>Offset indices as if you’d have as many clones in vertex buffer </a:t>
            </a:r>
          </a:p>
          <a:p>
            <a:pPr lvl="1"/>
            <a:endParaRPr lang="en-CA" sz="700" dirty="0" smtClean="0"/>
          </a:p>
          <a:p>
            <a:r>
              <a:rPr lang="en-CA" sz="2000" dirty="0" smtClean="0"/>
              <a:t>An instance data buffer</a:t>
            </a:r>
          </a:p>
          <a:p>
            <a:pPr lvl="1"/>
            <a:r>
              <a:rPr lang="en-CA" sz="1800" dirty="0" smtClean="0"/>
              <a:t>Actually a 4D vector or 4x4 matrix array in vertex </a:t>
            </a:r>
            <a:r>
              <a:rPr lang="en-CA" sz="1800" dirty="0" err="1" smtClean="0"/>
              <a:t>shader</a:t>
            </a:r>
            <a:r>
              <a:rPr lang="en-CA" sz="1800" dirty="0" smtClean="0"/>
              <a:t> constants</a:t>
            </a:r>
          </a:p>
          <a:p>
            <a:pPr lvl="1"/>
            <a:r>
              <a:rPr lang="en-CA" sz="1800" dirty="0" smtClean="0"/>
              <a:t>Contains the instance-specific data</a:t>
            </a:r>
            <a:endParaRPr lang="en-C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352550"/>
            <a:ext cx="70866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Xbox Instancing Vertex </a:t>
            </a:r>
            <a:r>
              <a:rPr lang="en-CA" dirty="0" err="1" smtClean="0"/>
              <a:t>Shader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352550"/>
            <a:ext cx="6858000" cy="3352800"/>
          </a:xfrm>
        </p:spPr>
        <p:txBody>
          <a:bodyPr/>
          <a:lstStyle/>
          <a:p>
            <a:pPr>
              <a:buNone/>
            </a:pPr>
            <a:r>
              <a:rPr lang="en-CA" sz="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400" dirty="0" smtClean="0">
                <a:latin typeface="Consolas" pitchFamily="49" charset="0"/>
                <a:cs typeface="Consolas" pitchFamily="49" charset="0"/>
              </a:rPr>
            </a:br>
            <a:r>
              <a:rPr lang="en-CA" sz="90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vertexIndex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CA" sz="9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mod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IN.Index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VertexCount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);	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Index is an </a:t>
            </a:r>
            <a:r>
              <a:rPr lang="en-CA" sz="9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automagic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vertex input semantic</a:t>
            </a:r>
          </a:p>
          <a:p>
            <a:pPr>
              <a:buNone/>
            </a:pPr>
            <a:r>
              <a:rPr lang="en-CA" sz="90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instanceIndex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IN.Index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/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VertexCount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;		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CA" sz="9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VertexCount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is uniform parameter fed by app </a:t>
            </a:r>
          </a:p>
          <a:p>
            <a:pPr>
              <a:buNone/>
            </a:pP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asm</a:t>
            </a:r>
            <a:endParaRPr lang="en-CA" sz="9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vfetch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position,         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vertexIndex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 position0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vfetch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normal,           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vertexIndex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 normal0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vfetch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textureCoordinate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vertexIndex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 texcoord0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};				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CA" sz="9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vfetch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magic gets appropriate vertex data</a:t>
            </a:r>
            <a:b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endParaRPr lang="en-CA" sz="900" b="1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sz="9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float4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InstanceData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InstanceDataArray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instanceIndex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];</a:t>
            </a:r>
            <a:br>
              <a:rPr lang="en-CA" sz="900" dirty="0" smtClean="0">
                <a:latin typeface="Consolas" pitchFamily="49" charset="0"/>
                <a:cs typeface="Consolas" pitchFamily="49" charset="0"/>
              </a:rPr>
            </a:br>
            <a:endParaRPr lang="en-CA" sz="9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sz="9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sinPhi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cosPhi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CA" sz="9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sincos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InstanceData.w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sinPhi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cosPhi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);		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W component contains Y-axis rotation angle</a:t>
            </a:r>
          </a:p>
          <a:p>
            <a:pPr>
              <a:buNone/>
            </a:pPr>
            <a:r>
              <a:rPr lang="en-CA" sz="9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float4x4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instanceMatrix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 = 			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CA" sz="9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Recompute</a:t>
            </a:r>
            <a:r>
              <a:rPr lang="en-CA" sz="9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instance transformation matrix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cosPhi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	0,	-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sinPhi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	0,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	0,	1,	0,	0,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sinPhi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	0,	</a:t>
            </a:r>
            <a:r>
              <a:rPr lang="en-CA" sz="900" dirty="0" err="1" smtClean="0">
                <a:latin typeface="Consolas" pitchFamily="49" charset="0"/>
                <a:cs typeface="Consolas" pitchFamily="49" charset="0"/>
              </a:rPr>
              <a:t>cosPhi</a:t>
            </a:r>
            <a:r>
              <a:rPr lang="en-CA" sz="900" dirty="0" smtClean="0">
                <a:latin typeface="Consolas" pitchFamily="49" charset="0"/>
                <a:cs typeface="Consolas" pitchFamily="49" charset="0"/>
              </a:rPr>
              <a:t>,	0,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	InstanceData.xyz,		1 </a:t>
            </a:r>
          </a:p>
          <a:p>
            <a:pPr>
              <a:buNone/>
            </a:pPr>
            <a:r>
              <a:rPr lang="en-CA" sz="900" dirty="0" smtClean="0">
                <a:latin typeface="Consolas" pitchFamily="49" charset="0"/>
                <a:cs typeface="Consolas" pitchFamily="49" charset="0"/>
              </a:rPr>
              <a:t>};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Stuff : Planes/Decals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8077200" cy="2743200"/>
          </a:xfrm>
        </p:spPr>
        <p:txBody>
          <a:bodyPr/>
          <a:lstStyle/>
          <a:p>
            <a:r>
              <a:rPr lang="en-CA" sz="2400" dirty="0" smtClean="0"/>
              <a:t>Where </a:t>
            </a:r>
            <a:r>
              <a:rPr lang="en-CA" sz="2400" dirty="0" err="1" smtClean="0"/>
              <a:t>sclupting</a:t>
            </a:r>
            <a:r>
              <a:rPr lang="en-CA" sz="2400" dirty="0" smtClean="0"/>
              <a:t> doesn’t matter, or sprite animations</a:t>
            </a:r>
            <a:r>
              <a:rPr lang="en-CA" dirty="0" smtClean="0"/>
              <a:t>	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38350"/>
            <a:ext cx="39713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190750"/>
            <a:ext cx="16086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181350"/>
            <a:ext cx="1219200" cy="9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867149"/>
            <a:ext cx="1066800" cy="109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2343150"/>
            <a:ext cx="1447800" cy="126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Stuff : Art Objects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14002"/>
            <a:ext cx="8077200" cy="2743200"/>
          </a:xfrm>
        </p:spPr>
        <p:txBody>
          <a:bodyPr/>
          <a:lstStyle/>
          <a:p>
            <a:r>
              <a:rPr lang="en-CA" sz="2000" dirty="0" smtClean="0"/>
              <a:t>For small overlapping details, or unique bigger landmarks</a:t>
            </a:r>
            <a:endParaRPr lang="en-CA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965230"/>
            <a:ext cx="2671762" cy="29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 l="34330" t="15217" r="37079" b="28261"/>
          <a:stretch>
            <a:fillRect/>
          </a:stretch>
        </p:blipFill>
        <p:spPr bwMode="auto">
          <a:xfrm>
            <a:off x="0" y="1938337"/>
            <a:ext cx="25908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 bwMode="auto">
          <a:xfrm>
            <a:off x="112485" y="3449865"/>
            <a:ext cx="266700" cy="228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400" y="2343150"/>
            <a:ext cx="266700" cy="228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7857" y="2303235"/>
            <a:ext cx="457200" cy="39188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64229" y="3453492"/>
            <a:ext cx="266700" cy="228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76400" y="3460749"/>
            <a:ext cx="266700" cy="228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5643" y="3235779"/>
            <a:ext cx="266700" cy="228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221265"/>
            <a:ext cx="266700" cy="228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97543" y="4313464"/>
            <a:ext cx="457200" cy="39188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153887" y="3457122"/>
            <a:ext cx="266700" cy="228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controls>
      <p:control spid="29698" name="WindowsMediaPlayer1" r:id="rId2" imgW="3885714" imgH="289523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FEZ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2D/3D Exploration Puzzle </a:t>
            </a:r>
            <a:r>
              <a:rPr lang="en-US" dirty="0" err="1" smtClean="0"/>
              <a:t>Platformer</a:t>
            </a:r>
            <a:r>
              <a:rPr lang="en-US" dirty="0" smtClean="0"/>
              <a:t> (“</a:t>
            </a:r>
            <a:r>
              <a:rPr lang="en-US" dirty="0" err="1" smtClean="0"/>
              <a:t>mystroidvania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Pixel art where the pixels are 3D </a:t>
            </a:r>
            <a:r>
              <a:rPr lang="en-US" i="1" dirty="0" err="1" smtClean="0"/>
              <a:t>trixels</a:t>
            </a:r>
            <a:endParaRPr lang="en-US" i="1" dirty="0" smtClean="0"/>
          </a:p>
          <a:p>
            <a:pPr lvl="1"/>
            <a:r>
              <a:rPr lang="en-US" dirty="0" err="1" smtClean="0"/>
              <a:t>Platforming</a:t>
            </a:r>
            <a:r>
              <a:rPr lang="en-US" dirty="0" smtClean="0"/>
              <a:t> in 2D, but across all 4 orthographic views</a:t>
            </a:r>
          </a:p>
          <a:p>
            <a:pPr lvl="1"/>
            <a:endParaRPr lang="en-US" sz="1050" dirty="0" smtClean="0"/>
          </a:p>
          <a:p>
            <a:pPr lvl="1"/>
            <a:r>
              <a:rPr lang="en-US" dirty="0" smtClean="0"/>
              <a:t>Built in XNA/C# from the start</a:t>
            </a:r>
          </a:p>
          <a:p>
            <a:pPr lvl="2"/>
            <a:r>
              <a:rPr lang="en-US" dirty="0" smtClean="0"/>
              <a:t> Spanned 5 XNA versions, from 1.0 to 3.1!</a:t>
            </a:r>
          </a:p>
          <a:p>
            <a:pPr lvl="1"/>
            <a:endParaRPr lang="en-CA" dirty="0"/>
          </a:p>
        </p:txBody>
      </p:sp>
      <p:pic>
        <p:nvPicPr>
          <p:cNvPr id="4" name="Picture 2" descr="C:\Users\Renaud\Documents\Visual Studio 2008\Projects\Fez\XBLA\Source\FezGame\LiveFiles\OfferBan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352550"/>
            <a:ext cx="404261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DOT the </a:t>
            </a:r>
            <a:r>
              <a:rPr lang="en-CA" dirty="0" err="1" smtClean="0"/>
              <a:t>Tesseract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4724400" cy="2743200"/>
          </a:xfrm>
        </p:spPr>
        <p:txBody>
          <a:bodyPr/>
          <a:lstStyle/>
          <a:p>
            <a:r>
              <a:rPr lang="en-CA" sz="2000" dirty="0" smtClean="0"/>
              <a:t>4D hypercube fairy</a:t>
            </a:r>
          </a:p>
          <a:p>
            <a:r>
              <a:rPr lang="en-CA" sz="2000" dirty="0" smtClean="0"/>
              <a:t>Continually rotates about the X-W plane</a:t>
            </a:r>
          </a:p>
          <a:p>
            <a:pPr lvl="1"/>
            <a:r>
              <a:rPr lang="en-CA" sz="1600" dirty="0" smtClean="0"/>
              <a:t>Done in C# (on the CPU)</a:t>
            </a:r>
          </a:p>
          <a:p>
            <a:pPr lvl="1"/>
            <a:r>
              <a:rPr lang="en-CA" sz="1600" dirty="0" smtClean="0"/>
              <a:t>4x4 matrix works for rotation</a:t>
            </a:r>
          </a:p>
          <a:p>
            <a:r>
              <a:rPr lang="en-CA" sz="2000" dirty="0" smtClean="0"/>
              <a:t>Faux 4D to 3D projection</a:t>
            </a:r>
          </a:p>
          <a:p>
            <a:pPr lvl="1"/>
            <a:r>
              <a:rPr lang="en-CA" sz="1600" dirty="0" smtClean="0"/>
              <a:t>Further out in W axis = smaller in 3D</a:t>
            </a:r>
          </a:p>
          <a:p>
            <a:r>
              <a:rPr lang="en-CA" sz="2000" dirty="0" smtClean="0"/>
              <a:t>Rendered in orthographic projection </a:t>
            </a:r>
            <a:br>
              <a:rPr lang="en-CA" sz="2000" dirty="0" smtClean="0"/>
            </a:br>
            <a:r>
              <a:rPr lang="en-CA" sz="2000" dirty="0" smtClean="0"/>
              <a:t>     like everything else</a:t>
            </a:r>
          </a:p>
          <a:p>
            <a:r>
              <a:rPr lang="en-CA" sz="2000" dirty="0" smtClean="0"/>
              <a:t>96 vertices, 144 triangles</a:t>
            </a:r>
          </a:p>
          <a:p>
            <a:pPr lvl="1">
              <a:buNone/>
            </a:pPr>
            <a:r>
              <a:rPr lang="en-CA" sz="1600" dirty="0" smtClean="0"/>
              <a:t>(no intersection in 4D space)</a:t>
            </a:r>
          </a:p>
          <a:p>
            <a:endParaRPr lang="en-CA" sz="2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0005" y="554395"/>
            <a:ext cx="2445795" cy="201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32772" name="WindowsMediaPlayer1" r:id="rId2" imgW="4342857" imgH="242921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Collision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82046"/>
            <a:ext cx="8077200" cy="2743200"/>
          </a:xfrm>
        </p:spPr>
        <p:txBody>
          <a:bodyPr/>
          <a:lstStyle/>
          <a:p>
            <a:r>
              <a:rPr lang="en-CA" sz="2400" dirty="0" err="1" smtClean="0"/>
              <a:t>Triles</a:t>
            </a:r>
            <a:r>
              <a:rPr lang="en-CA" sz="2400" dirty="0" smtClean="0"/>
              <a:t> </a:t>
            </a:r>
            <a:r>
              <a:rPr lang="en-CA" sz="2400" i="1" dirty="0" smtClean="0"/>
              <a:t>are</a:t>
            </a:r>
            <a:r>
              <a:rPr lang="en-CA" sz="2400" dirty="0" smtClean="0"/>
              <a:t> the collision map</a:t>
            </a:r>
          </a:p>
          <a:p>
            <a:pPr lvl="1"/>
            <a:r>
              <a:rPr lang="en-CA" sz="2000" dirty="0" smtClean="0"/>
              <a:t>Each </a:t>
            </a:r>
            <a:r>
              <a:rPr lang="en-CA" sz="2000" dirty="0" err="1" smtClean="0"/>
              <a:t>trile</a:t>
            </a:r>
            <a:r>
              <a:rPr lang="en-CA" sz="2000" dirty="0" smtClean="0"/>
              <a:t> has a type</a:t>
            </a:r>
          </a:p>
          <a:p>
            <a:pPr lvl="2"/>
            <a:r>
              <a:rPr lang="en-CA" sz="1600" dirty="0" smtClean="0"/>
              <a:t>   Can be per-face too!</a:t>
            </a:r>
          </a:p>
          <a:p>
            <a:endParaRPr lang="en-CA" sz="1400" dirty="0" smtClean="0"/>
          </a:p>
          <a:p>
            <a:r>
              <a:rPr lang="en-CA" sz="2400" dirty="0" smtClean="0"/>
              <a:t>Four types</a:t>
            </a:r>
          </a:p>
          <a:p>
            <a:pPr lvl="1"/>
            <a:r>
              <a:rPr lang="en-CA" sz="2000" dirty="0" smtClean="0"/>
              <a:t>Immaterial (blades of grass)</a:t>
            </a:r>
          </a:p>
          <a:p>
            <a:pPr lvl="1"/>
            <a:r>
              <a:rPr lang="en-CA" sz="2000" dirty="0" smtClean="0"/>
              <a:t>No collision (background elements)</a:t>
            </a:r>
          </a:p>
          <a:p>
            <a:pPr lvl="1"/>
            <a:r>
              <a:rPr lang="en-CA" sz="2000" dirty="0" smtClean="0"/>
              <a:t>Top-collide (most platforms)</a:t>
            </a:r>
          </a:p>
          <a:p>
            <a:pPr lvl="1"/>
            <a:r>
              <a:rPr lang="en-CA" sz="2000" dirty="0" smtClean="0"/>
              <a:t>All-collide (blocking boundaries; rare)</a:t>
            </a:r>
          </a:p>
        </p:txBody>
      </p:sp>
      <p:pic>
        <p:nvPicPr>
          <p:cNvPr id="4" name="Picture 1" descr="C:\Users\Renaud\Documents\Visual Studio 2008\Projects\Fez\Media\Documents\Tech Docs\collision_types.png"/>
          <p:cNvPicPr>
            <a:picLocks noChangeAspect="1" noChangeArrowheads="1"/>
          </p:cNvPicPr>
          <p:nvPr/>
        </p:nvPicPr>
        <p:blipFill>
          <a:blip r:embed="rId3"/>
          <a:srcRect l="33482"/>
          <a:stretch>
            <a:fillRect/>
          </a:stretch>
        </p:blipFill>
        <p:spPr bwMode="auto">
          <a:xfrm>
            <a:off x="4648200" y="1380182"/>
            <a:ext cx="3810000" cy="202976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333750"/>
            <a:ext cx="914400" cy="11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257550"/>
            <a:ext cx="1600200" cy="16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Invisible Collision </a:t>
            </a:r>
            <a:r>
              <a:rPr lang="en-CA" dirty="0" err="1" smtClean="0"/>
              <a:t>Triles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04950"/>
            <a:ext cx="8077200" cy="2743200"/>
          </a:xfrm>
        </p:spPr>
        <p:txBody>
          <a:bodyPr/>
          <a:lstStyle/>
          <a:p>
            <a:r>
              <a:rPr lang="en-CA" dirty="0" smtClean="0"/>
              <a:t>Art objects need to collide too</a:t>
            </a:r>
          </a:p>
          <a:p>
            <a:pPr lvl="1"/>
            <a:r>
              <a:rPr lang="en-CA" dirty="0" smtClean="0"/>
              <a:t>But they’re not made of </a:t>
            </a:r>
            <a:r>
              <a:rPr lang="en-CA" dirty="0" err="1" smtClean="0"/>
              <a:t>triles</a:t>
            </a:r>
            <a:r>
              <a:rPr lang="en-CA" dirty="0" smtClean="0"/>
              <a:t>!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Filled with invisible </a:t>
            </a:r>
            <a:r>
              <a:rPr lang="en-CA" dirty="0" err="1" smtClean="0"/>
              <a:t>triles</a:t>
            </a:r>
            <a:endParaRPr lang="en-CA" dirty="0" smtClean="0"/>
          </a:p>
          <a:p>
            <a:pPr lvl="1"/>
            <a:r>
              <a:rPr lang="en-CA" dirty="0" smtClean="0"/>
              <a:t>No collision, or</a:t>
            </a:r>
          </a:p>
          <a:p>
            <a:pPr lvl="1"/>
            <a:r>
              <a:rPr lang="en-CA" dirty="0" smtClean="0"/>
              <a:t>Top-only collision</a:t>
            </a:r>
          </a:p>
        </p:txBody>
      </p:sp>
      <p:pic>
        <p:nvPicPr>
          <p:cNvPr id="4" name="Picture 2" descr="http://theinstructionlimit.com/wp-content/uploads/2010/08/tree_colli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01695"/>
            <a:ext cx="3291656" cy="3432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Collision Lookup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28750"/>
            <a:ext cx="8077200" cy="2743200"/>
          </a:xfrm>
        </p:spPr>
        <p:txBody>
          <a:bodyPr/>
          <a:lstStyle/>
          <a:p>
            <a:r>
              <a:rPr lang="en-CA" sz="2400" dirty="0" smtClean="0"/>
              <a:t>Similar as the culling process</a:t>
            </a:r>
          </a:p>
          <a:p>
            <a:pPr lvl="1"/>
            <a:r>
              <a:rPr lang="en-CA" sz="2000" dirty="0" smtClean="0"/>
              <a:t>Collide with what you see!</a:t>
            </a:r>
          </a:p>
          <a:p>
            <a:pPr lvl="1"/>
            <a:r>
              <a:rPr lang="en-CA" sz="2000" dirty="0" smtClean="0"/>
              <a:t>Peel back from view</a:t>
            </a:r>
          </a:p>
          <a:p>
            <a:pPr lvl="1"/>
            <a:r>
              <a:rPr lang="en-CA" sz="2000" dirty="0" smtClean="0"/>
              <a:t>Keep peeling back if hitting</a:t>
            </a:r>
          </a:p>
          <a:p>
            <a:pPr lvl="2"/>
            <a:r>
              <a:rPr lang="en-CA" sz="1600" dirty="0" smtClean="0"/>
              <a:t>  Immaterial </a:t>
            </a:r>
            <a:r>
              <a:rPr lang="en-CA" sz="1600" dirty="0" err="1" smtClean="0"/>
              <a:t>triles</a:t>
            </a:r>
            <a:r>
              <a:rPr lang="en-CA" sz="1600" dirty="0" smtClean="0"/>
              <a:t> (i.e. grass strands)</a:t>
            </a:r>
          </a:p>
          <a:p>
            <a:pPr lvl="2"/>
            <a:r>
              <a:rPr lang="en-CA" sz="1600" dirty="0" smtClean="0"/>
              <a:t>  Non-grid-aligned </a:t>
            </a:r>
            <a:r>
              <a:rPr lang="en-CA" sz="1600" dirty="0" err="1" smtClean="0"/>
              <a:t>triles</a:t>
            </a:r>
            <a:endParaRPr lang="en-CA" sz="1600" dirty="0" smtClean="0"/>
          </a:p>
          <a:p>
            <a:pPr lvl="2"/>
            <a:endParaRPr lang="en-CA" sz="1600" dirty="0" smtClean="0"/>
          </a:p>
          <a:p>
            <a:pPr>
              <a:buNone/>
            </a:pPr>
            <a:r>
              <a:rPr lang="en-CA" sz="2000" dirty="0" smtClean="0"/>
              <a:t>Otherwise, point-to-line with first</a:t>
            </a:r>
            <a:br>
              <a:rPr lang="en-CA" sz="2000" dirty="0" smtClean="0"/>
            </a:br>
            <a:r>
              <a:rPr lang="en-CA" sz="2000" dirty="0" smtClean="0"/>
              <a:t>solid </a:t>
            </a:r>
            <a:r>
              <a:rPr lang="en-CA" sz="2000" dirty="0" err="1" smtClean="0"/>
              <a:t>trile</a:t>
            </a:r>
            <a:r>
              <a:rPr lang="en-CA" sz="2000" dirty="0" smtClean="0"/>
              <a:t> edge found (three points),</a:t>
            </a:r>
            <a:br>
              <a:rPr lang="en-CA" sz="2000" dirty="0" smtClean="0"/>
            </a:br>
            <a:r>
              <a:rPr lang="en-CA" sz="2000" dirty="0" smtClean="0"/>
              <a:t>one axis at a time.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2784" y="1276350"/>
            <a:ext cx="39264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Non-Grid-Aligned?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504950"/>
            <a:ext cx="4953000" cy="2743200"/>
          </a:xfrm>
        </p:spPr>
        <p:txBody>
          <a:bodyPr/>
          <a:lstStyle/>
          <a:p>
            <a:r>
              <a:rPr lang="en-CA" sz="2400" dirty="0" err="1" smtClean="0"/>
              <a:t>Triles</a:t>
            </a:r>
            <a:r>
              <a:rPr lang="en-CA" sz="2400" dirty="0" smtClean="0"/>
              <a:t> can be moved arbitrarily</a:t>
            </a:r>
          </a:p>
          <a:p>
            <a:pPr lvl="1"/>
            <a:r>
              <a:rPr lang="en-CA" sz="2000" dirty="0" smtClean="0"/>
              <a:t>Stored in cell that contains its center</a:t>
            </a:r>
          </a:p>
          <a:p>
            <a:pPr lvl="1"/>
            <a:endParaRPr lang="en-CA" sz="1800" dirty="0" smtClean="0"/>
          </a:p>
          <a:p>
            <a:r>
              <a:rPr lang="en-CA" sz="2400" dirty="0" smtClean="0"/>
              <a:t>Collision tests look up neighbours</a:t>
            </a:r>
          </a:p>
          <a:p>
            <a:pPr lvl="1"/>
            <a:r>
              <a:rPr lang="en-CA" sz="2000" dirty="0" smtClean="0"/>
              <a:t>Only one, away from cell’s center</a:t>
            </a:r>
          </a:p>
          <a:p>
            <a:pPr lvl="1"/>
            <a:r>
              <a:rPr lang="en-CA" sz="2000" dirty="0" smtClean="0"/>
              <a:t>Only if no hit in current cell</a:t>
            </a:r>
          </a:p>
          <a:p>
            <a:pPr lvl="1"/>
            <a:r>
              <a:rPr lang="en-CA" sz="2000" dirty="0" smtClean="0"/>
              <a:t>Once found, point-to-line</a:t>
            </a:r>
            <a:br>
              <a:rPr lang="en-CA" sz="2000" dirty="0" smtClean="0"/>
            </a:br>
            <a:r>
              <a:rPr lang="en-CA" sz="1400" dirty="0" smtClean="0"/>
              <a:t>(using appropriate size &amp; offset of the </a:t>
            </a:r>
            <a:r>
              <a:rPr lang="en-CA" sz="1400" dirty="0" err="1" smtClean="0"/>
              <a:t>trile</a:t>
            </a:r>
            <a:r>
              <a:rPr lang="en-CA" sz="1400" dirty="0" smtClean="0"/>
              <a:t>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103" y="1200150"/>
            <a:ext cx="361984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Tests...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000" dirty="0" smtClean="0"/>
              <a:t>Scaling can also be </a:t>
            </a:r>
            <a:br>
              <a:rPr lang="en-CA" sz="2000" dirty="0" smtClean="0"/>
            </a:br>
            <a:r>
              <a:rPr lang="en-CA" sz="2000" dirty="0" smtClean="0"/>
              <a:t>     arbitrary</a:t>
            </a:r>
            <a:br>
              <a:rPr lang="en-CA" sz="2000" dirty="0" smtClean="0"/>
            </a:br>
            <a:endParaRPr lang="en-CA" sz="2000" dirty="0" smtClean="0"/>
          </a:p>
          <a:p>
            <a:r>
              <a:rPr lang="en-CA" sz="2000" dirty="0" smtClean="0"/>
              <a:t>As long as </a:t>
            </a:r>
            <a:r>
              <a:rPr lang="en-CA" sz="2000" dirty="0" err="1" smtClean="0"/>
              <a:t>triles</a:t>
            </a:r>
            <a:r>
              <a:rPr lang="en-CA" sz="2000" dirty="0" smtClean="0"/>
              <a:t> are</a:t>
            </a:r>
            <a:br>
              <a:rPr lang="en-CA" sz="2000" dirty="0" smtClean="0"/>
            </a:br>
            <a:r>
              <a:rPr lang="en-CA" sz="2000" dirty="0" smtClean="0"/>
              <a:t>     no smaller than half</a:t>
            </a:r>
            <a:br>
              <a:rPr lang="en-CA" sz="2000" dirty="0" smtClean="0"/>
            </a:br>
            <a:r>
              <a:rPr lang="en-CA" sz="2000" dirty="0" smtClean="0"/>
              <a:t>     of Gomez’s size</a:t>
            </a:r>
          </a:p>
          <a:p>
            <a:pPr lvl="1">
              <a:buNone/>
            </a:pPr>
            <a:r>
              <a:rPr lang="en-CA" sz="1600" dirty="0" smtClean="0"/>
              <a:t>(limitation of using</a:t>
            </a:r>
          </a:p>
          <a:p>
            <a:pPr lvl="1">
              <a:buNone/>
            </a:pPr>
            <a:r>
              <a:rPr lang="en-CA" sz="1600" dirty="0" smtClean="0"/>
              <a:t> point collision)</a:t>
            </a:r>
          </a:p>
        </p:txBody>
      </p:sp>
      <p:pic>
        <p:nvPicPr>
          <p:cNvPr id="4" name="Picture 2" descr="C:\Users\Renaud\Documents\Visual Studio 2008\Projects\Fez\Media\Documents\Tech Docs\offset_mosa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66750"/>
            <a:ext cx="59237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Gomez moves around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400" dirty="0" smtClean="0"/>
              <a:t>Movement is along on the view plane</a:t>
            </a:r>
          </a:p>
          <a:p>
            <a:endParaRPr lang="en-CA" sz="2400" dirty="0" smtClean="0"/>
          </a:p>
          <a:p>
            <a:r>
              <a:rPr lang="en-CA" sz="2400" dirty="0" smtClean="0"/>
              <a:t>Depth correction rules</a:t>
            </a:r>
          </a:p>
          <a:p>
            <a:pPr lvl="1">
              <a:buFontTx/>
              <a:buChar char="-"/>
            </a:pPr>
            <a:r>
              <a:rPr lang="en-CA" sz="2000" dirty="0" smtClean="0"/>
              <a:t>Gomez should stay visible, always</a:t>
            </a:r>
          </a:p>
          <a:p>
            <a:pPr lvl="1">
              <a:buFontTx/>
              <a:buChar char="-"/>
            </a:pPr>
            <a:r>
              <a:rPr lang="en-CA" sz="2000" dirty="0" smtClean="0"/>
              <a:t>Gomez should never walk in mid-air</a:t>
            </a:r>
          </a:p>
          <a:p>
            <a:r>
              <a:rPr lang="en-CA" sz="2400" dirty="0" smtClean="0"/>
              <a:t>Otherwise, don’t touch his depth</a:t>
            </a:r>
          </a:p>
          <a:p>
            <a:endParaRPr lang="en-CA" sz="2400" dirty="0" smtClean="0"/>
          </a:p>
          <a:p>
            <a:r>
              <a:rPr lang="en-CA" sz="2400" dirty="0" smtClean="0"/>
              <a:t>During view rotations, movement &amp; time are suspended</a:t>
            </a:r>
            <a:endParaRPr lang="en-CA" sz="2400" dirty="0"/>
          </a:p>
        </p:txBody>
      </p:sp>
      <p:pic>
        <p:nvPicPr>
          <p:cNvPr id="4" name="Picture 2" descr="http://theinstructionlimit.com/wp-content/uploads/2010/08/clamp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519" y="1352550"/>
            <a:ext cx="281848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 Mode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04950"/>
            <a:ext cx="8077200" cy="2743200"/>
          </a:xfrm>
        </p:spPr>
        <p:txBody>
          <a:bodyPr/>
          <a:lstStyle/>
          <a:p>
            <a:r>
              <a:rPr lang="en-CA" sz="2400" dirty="0" smtClean="0"/>
              <a:t>If Gomez is behind the level post-rotation</a:t>
            </a:r>
          </a:p>
          <a:p>
            <a:pPr lvl="1"/>
            <a:r>
              <a:rPr lang="en-CA" sz="2000" dirty="0" smtClean="0"/>
              <a:t>IGF’08 build : Panic &amp; QTE!</a:t>
            </a:r>
          </a:p>
          <a:p>
            <a:pPr lvl="2">
              <a:buFont typeface="Symbol"/>
              <a:buChar char="Þ"/>
            </a:pPr>
            <a:r>
              <a:rPr lang="en-CA" sz="1800" dirty="0" smtClean="0"/>
              <a:t> Stressful, kills the mood, generally dumb</a:t>
            </a:r>
          </a:p>
          <a:p>
            <a:pPr>
              <a:buFont typeface="Symbol" pitchFamily="18" charset="2"/>
              <a:buChar char=""/>
            </a:pPr>
            <a:endParaRPr lang="en-CA" sz="1400" dirty="0" smtClean="0"/>
          </a:p>
          <a:p>
            <a:pPr>
              <a:buFont typeface="Symbol" pitchFamily="18" charset="2"/>
              <a:buChar char=""/>
            </a:pPr>
            <a:r>
              <a:rPr lang="en-CA" sz="2400" dirty="0" smtClean="0"/>
              <a:t>Final build</a:t>
            </a:r>
          </a:p>
          <a:p>
            <a:pPr lvl="1"/>
            <a:r>
              <a:rPr lang="en-US" sz="2000" dirty="0" smtClean="0"/>
              <a:t>Silhouette rendering</a:t>
            </a:r>
          </a:p>
          <a:p>
            <a:pPr lvl="1"/>
            <a:r>
              <a:rPr lang="en-US" sz="2000" dirty="0" smtClean="0"/>
              <a:t>Low-pass music</a:t>
            </a:r>
          </a:p>
          <a:p>
            <a:pPr lvl="1"/>
            <a:r>
              <a:rPr lang="en-US" sz="2000" dirty="0" smtClean="0"/>
              <a:t>Limited actions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200150"/>
            <a:ext cx="1219200" cy="143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952750"/>
            <a:ext cx="2034878" cy="190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134146" name="WindowsMediaPlayer1" r:id="rId2" imgW="3809524" imgH="212381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Lighting Pre-Pass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1800" dirty="0" smtClean="0"/>
              <a:t>Per-face direct/diffuse light</a:t>
            </a:r>
          </a:p>
          <a:p>
            <a:r>
              <a:rPr lang="en-CA" sz="1800" dirty="0" smtClean="0"/>
              <a:t>Ambient light = sky background color</a:t>
            </a:r>
          </a:p>
          <a:p>
            <a:pPr lvl="1"/>
            <a:r>
              <a:rPr lang="en-CA" sz="1600" dirty="0" smtClean="0"/>
              <a:t>Cloud shadows end up </a:t>
            </a:r>
            <a:r>
              <a:rPr lang="en-CA" sz="1600" dirty="0" err="1" smtClean="0"/>
              <a:t>blueish</a:t>
            </a:r>
            <a:endParaRPr lang="en-CA" sz="1600" dirty="0" smtClean="0"/>
          </a:p>
          <a:p>
            <a:endParaRPr lang="en-CA" sz="1800" dirty="0" smtClean="0"/>
          </a:p>
          <a:p>
            <a:r>
              <a:rPr lang="en-CA" sz="1800" dirty="0" smtClean="0"/>
              <a:t>Shadows and additional lights added</a:t>
            </a:r>
          </a:p>
          <a:p>
            <a:pPr lvl="1">
              <a:buNone/>
            </a:pPr>
            <a:r>
              <a:rPr lang="en-CA" sz="1400" dirty="0" smtClean="0"/>
              <a:t>(in screen-space)</a:t>
            </a:r>
          </a:p>
          <a:p>
            <a:pPr lvl="1">
              <a:buNone/>
            </a:pPr>
            <a:endParaRPr lang="en-CA" sz="1400" dirty="0" smtClean="0"/>
          </a:p>
          <a:p>
            <a:r>
              <a:rPr lang="en-CA" sz="1800" dirty="0" smtClean="0"/>
              <a:t>All done in a lighting pre-pass </a:t>
            </a:r>
          </a:p>
          <a:p>
            <a:r>
              <a:rPr lang="en-CA" sz="1600" dirty="0" smtClean="0"/>
              <a:t>Blended in Modulate2X mode </a:t>
            </a:r>
          </a:p>
          <a:p>
            <a:pPr lvl="1"/>
            <a:r>
              <a:rPr lang="en-CA" sz="1400" dirty="0" smtClean="0"/>
              <a:t>so that it can light up and shadow</a:t>
            </a:r>
          </a:p>
          <a:p>
            <a:endParaRPr lang="en-CA" sz="2400" dirty="0"/>
          </a:p>
        </p:txBody>
      </p:sp>
      <p:pic>
        <p:nvPicPr>
          <p:cNvPr id="4" name="Picture 2" descr="C:\lm12.bmp"/>
          <p:cNvPicPr>
            <a:picLocks noChangeAspect="1" noChangeArrowheads="1"/>
          </p:cNvPicPr>
          <p:nvPr/>
        </p:nvPicPr>
        <p:blipFill>
          <a:blip r:embed="rId3"/>
          <a:srcRect l="6250" r="35937"/>
          <a:stretch>
            <a:fillRect/>
          </a:stretch>
        </p:blipFill>
        <p:spPr bwMode="auto">
          <a:xfrm>
            <a:off x="4876800" y="1324602"/>
            <a:ext cx="2057400" cy="2001794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2573" t="3213" r="35203" b="881"/>
          <a:stretch>
            <a:fillRect/>
          </a:stretch>
        </p:blipFill>
        <p:spPr bwMode="auto">
          <a:xfrm>
            <a:off x="6934199" y="1324602"/>
            <a:ext cx="1870587" cy="200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lm6.bmp"/>
          <p:cNvPicPr>
            <a:picLocks noChangeAspect="1" noChangeArrowheads="1"/>
          </p:cNvPicPr>
          <p:nvPr/>
        </p:nvPicPr>
        <p:blipFill>
          <a:blip r:embed="rId5"/>
          <a:srcRect l="32042" t="31646" r="25236"/>
          <a:stretch>
            <a:fillRect/>
          </a:stretch>
        </p:blipFill>
        <p:spPr bwMode="auto">
          <a:xfrm>
            <a:off x="5005374" y="3338349"/>
            <a:ext cx="1928826" cy="173590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338350"/>
            <a:ext cx="1714512" cy="17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 Of Day Lighting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7429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33794" name="WindowsMediaPlayer1" r:id="rId2" imgW="6706536" imgH="37428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 Footage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</p:spTree>
    <p:controls>
      <p:control spid="1026" name="WindowsMediaPlayer1" r:id="rId2" imgW="6706536" imgH="37428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World Interactions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504950"/>
            <a:ext cx="8077200" cy="2743200"/>
          </a:xfrm>
        </p:spPr>
        <p:txBody>
          <a:bodyPr/>
          <a:lstStyle/>
          <a:p>
            <a:pPr lvl="1"/>
            <a:r>
              <a:rPr lang="en-CA" sz="1800" dirty="0" smtClean="0"/>
              <a:t>Gomez can :</a:t>
            </a:r>
          </a:p>
          <a:p>
            <a:pPr lvl="2"/>
            <a:r>
              <a:rPr lang="en-CA" sz="1600" dirty="0" smtClean="0"/>
              <a:t>  Grab/push/pull objects</a:t>
            </a:r>
          </a:p>
          <a:p>
            <a:pPr lvl="2"/>
            <a:r>
              <a:rPr lang="en-CA" sz="1600" dirty="0" smtClean="0"/>
              <a:t>  Rotate parts of the world independently</a:t>
            </a:r>
          </a:p>
          <a:p>
            <a:pPr lvl="2"/>
            <a:r>
              <a:rPr lang="en-CA" sz="1600" dirty="0" smtClean="0"/>
              <a:t>  Make blocks crumble under his weight</a:t>
            </a:r>
          </a:p>
          <a:p>
            <a:pPr lvl="2"/>
            <a:r>
              <a:rPr lang="en-CA" sz="1600" dirty="0" smtClean="0"/>
              <a:t>  Grab ledges all around platforms</a:t>
            </a:r>
          </a:p>
          <a:p>
            <a:pPr lvl="2"/>
            <a:r>
              <a:rPr lang="en-CA" sz="1600" dirty="0" smtClean="0"/>
              <a:t>  Interact with one-off puzzle objects</a:t>
            </a:r>
          </a:p>
          <a:p>
            <a:pPr lvl="2"/>
            <a:r>
              <a:rPr lang="en-CA" sz="1600" dirty="0" smtClean="0"/>
              <a:t>  Swim in water &amp; drown in toxic liquids</a:t>
            </a:r>
          </a:p>
          <a:p>
            <a:pPr lvl="2"/>
            <a:r>
              <a:rPr lang="en-CA" sz="1600" dirty="0" smtClean="0"/>
              <a:t>  AND MUCH </a:t>
            </a:r>
            <a:r>
              <a:rPr lang="en-CA" sz="1600" dirty="0" err="1" smtClean="0"/>
              <a:t>MUCH</a:t>
            </a:r>
            <a:r>
              <a:rPr lang="en-CA" sz="1600" dirty="0" smtClean="0"/>
              <a:t> MORE</a:t>
            </a:r>
          </a:p>
          <a:p>
            <a:pPr lvl="1"/>
            <a:endParaRPr lang="en-CA" sz="1800" dirty="0" smtClean="0"/>
          </a:p>
          <a:p>
            <a:pPr lvl="1"/>
            <a:r>
              <a:rPr lang="en-CA" sz="1800" dirty="0" smtClean="0"/>
              <a:t>56 different “action classes” control his behaviour</a:t>
            </a:r>
            <a:endParaRPr lang="en-CA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3261" y="590550"/>
            <a:ext cx="1404539" cy="1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266950"/>
            <a:ext cx="712714" cy="9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912" y="742950"/>
            <a:ext cx="1216088" cy="137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253114"/>
            <a:ext cx="1626558" cy="123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3333750"/>
            <a:ext cx="773736" cy="16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1156" y="3638182"/>
            <a:ext cx="515952" cy="62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1280" y="895350"/>
            <a:ext cx="74332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Action “Classes For States”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04950"/>
            <a:ext cx="3733800" cy="2743200"/>
          </a:xfrm>
        </p:spPr>
        <p:txBody>
          <a:bodyPr/>
          <a:lstStyle/>
          <a:p>
            <a:r>
              <a:rPr lang="en-CA" sz="2000" dirty="0" smtClean="0"/>
              <a:t>All player action classes derive from a base abstract class</a:t>
            </a:r>
            <a:br>
              <a:rPr lang="en-CA" sz="2000" dirty="0" smtClean="0"/>
            </a:br>
            <a:endParaRPr lang="en-CA" sz="2000" dirty="0" smtClean="0"/>
          </a:p>
          <a:p>
            <a:r>
              <a:rPr lang="en-CA" sz="2000" dirty="0" smtClean="0"/>
              <a:t>Not all mutually exclusive</a:t>
            </a:r>
          </a:p>
          <a:p>
            <a:pPr lvl="1"/>
            <a:r>
              <a:rPr lang="en-CA" sz="1800" dirty="0" smtClean="0"/>
              <a:t>“Fall” is an action that is evaluated as long as there’s gravity</a:t>
            </a:r>
            <a:br>
              <a:rPr lang="en-CA" sz="1800" dirty="0" smtClean="0"/>
            </a:br>
            <a:endParaRPr lang="en-CA" sz="1800" dirty="0" smtClean="0"/>
          </a:p>
          <a:p>
            <a:r>
              <a:rPr lang="en-CA" sz="2000" dirty="0" smtClean="0"/>
              <a:t>They know how to chain from state to state</a:t>
            </a:r>
          </a:p>
          <a:p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428750"/>
            <a:ext cx="4557658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virtual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TestConditions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/>
            <a:endParaRPr lang="fr-CA" sz="14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virtual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Begin()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/>
            <a:endParaRPr lang="fr-CA" sz="14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virtual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End() 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/>
            <a:endParaRPr lang="fr-CA" sz="14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virtual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Act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4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TimeSpan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elapsed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false;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: </a:t>
            </a:r>
            <a:r>
              <a:rPr lang="en-CA" dirty="0" err="1" smtClean="0"/>
              <a:t>WalkRun.cs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52550"/>
            <a:ext cx="7543800" cy="36009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override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TestConditions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switch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PlayerManager.Action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.Sliding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.Idle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.Teetering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.Grabbing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lvl="1"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case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.Pushing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case </a:t>
            </a:r>
            <a:r>
              <a:rPr lang="fr-CA" sz="12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.LookingAround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</a:t>
            </a:r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// If </a:t>
            </a:r>
            <a:r>
              <a:rPr lang="fr-CA" sz="1200" dirty="0" err="1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grounded</a:t>
            </a:r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 and </a:t>
            </a:r>
            <a:r>
              <a:rPr lang="fr-CA" sz="1200" dirty="0" err="1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pressed</a:t>
            </a:r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movement</a:t>
            </a:r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keys</a:t>
            </a:r>
            <a:endParaRPr lang="fr-CA" sz="1200" dirty="0" smtClean="0">
              <a:solidFill>
                <a:srgbClr val="008E4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PlayerManager.Grounded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&amp;&amp;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InputManager.Movement.X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0 &amp;&amp;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   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PlayerManager.PushedInstance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{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PlayerManager.Action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fr-CA" sz="12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.Walking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}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break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: </a:t>
            </a:r>
            <a:r>
              <a:rPr lang="en-CA" dirty="0" err="1" smtClean="0"/>
              <a:t>WalkRun.cs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73696"/>
            <a:ext cx="7543800" cy="3231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override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IsActionAllowed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2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 == </a:t>
            </a:r>
            <a:r>
              <a:rPr lang="fr-CA" sz="12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.Running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|| type == </a:t>
            </a:r>
            <a:r>
              <a:rPr lang="fr-CA" sz="12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.Walking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/>
            <a:endParaRPr lang="fr-CA" sz="12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override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Act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2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TimeSpan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elapsed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fr-CA" sz="1200" dirty="0" err="1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Transform</a:t>
            </a:r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 input to </a:t>
            </a:r>
            <a:r>
              <a:rPr lang="fr-CA" sz="1200" dirty="0" err="1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physics</a:t>
            </a:r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 impulses in a </a:t>
            </a:r>
            <a:r>
              <a:rPr lang="fr-CA" sz="1200" dirty="0" err="1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helper</a:t>
            </a:r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 class</a:t>
            </a:r>
            <a:endParaRPr lang="fr-CA" sz="12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MovementHelper.Update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((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elapsed.TotalSeconds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algn="l"/>
            <a:endParaRPr lang="fr-CA" sz="12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if (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MovementHelper.Running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PlayerManager.Action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fr-CA" sz="12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.Running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fr-CA" sz="12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PlayerManager.Action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fr-CA" sz="12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.Walking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/>
            <a:endParaRPr lang="fr-CA" sz="12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endParaRPr lang="fr-CA" sz="12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Flags for 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52550"/>
            <a:ext cx="75438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public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class </a:t>
            </a:r>
            <a:r>
              <a:rPr lang="fr-CA" sz="12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ActionTypeExtensions</a:t>
            </a:r>
            <a:endParaRPr lang="fr-CA" sz="1200" dirty="0" smtClean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   public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IsAnimationLooping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pPr algn="l"/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switch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(action) { </a:t>
            </a:r>
            <a:r>
              <a:rPr lang="fr-CA" sz="12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 ... */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pPr algn="l"/>
            <a:endParaRPr lang="fr-CA" sz="12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   public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DisallowsRespawn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pPr algn="l"/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switch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(action) { </a:t>
            </a:r>
            <a:r>
              <a:rPr lang="fr-CA" sz="12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 ... */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 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	</a:t>
            </a:r>
          </a:p>
          <a:p>
            <a:pPr algn="l"/>
            <a:endParaRPr lang="fr-CA" sz="1200" dirty="0" smtClean="0">
              <a:solidFill>
                <a:srgbClr val="9933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   public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PreventsRotation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ActionType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type)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pPr algn="l"/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2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switch</a:t>
            </a:r>
            <a:r>
              <a:rPr lang="fr-CA" sz="12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(action) { </a:t>
            </a:r>
            <a:r>
              <a:rPr lang="fr-CA" sz="12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 ... */ </a:t>
            </a:r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 		</a:t>
            </a:r>
          </a:p>
          <a:p>
            <a:pPr algn="l"/>
            <a:r>
              <a:rPr lang="fr-CA" sz="1200" dirty="0" smtClean="0">
                <a:solidFill>
                  <a:srgbClr val="008E4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12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 ... */</a:t>
            </a:r>
          </a:p>
          <a:p>
            <a:pPr algn="l"/>
            <a:r>
              <a:rPr lang="fr-CA" sz="12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Actors : Dynamic World Entities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8077200" cy="2743200"/>
          </a:xfrm>
        </p:spPr>
        <p:txBody>
          <a:bodyPr/>
          <a:lstStyle/>
          <a:p>
            <a:r>
              <a:rPr lang="en-CA" sz="2000" dirty="0" smtClean="0"/>
              <a:t>Spinning blocks, moving platforms, ladders, interactive structures, etc.</a:t>
            </a:r>
          </a:p>
          <a:p>
            <a:r>
              <a:rPr lang="en-CA" sz="2000" dirty="0" smtClean="0"/>
              <a:t>Hardcoded behaviours with flags or parameters set in the editor</a:t>
            </a:r>
          </a:p>
          <a:p>
            <a:r>
              <a:rPr lang="en-CA" sz="2000" dirty="0" err="1" smtClean="0"/>
              <a:t>Tradeoff</a:t>
            </a:r>
            <a:r>
              <a:rPr lang="en-CA" sz="2000" dirty="0" smtClean="0"/>
              <a:t> for not having proper scripting support</a:t>
            </a:r>
            <a:endParaRPr lang="en-CA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 b="5552"/>
          <a:stretch>
            <a:fillRect/>
          </a:stretch>
        </p:blipFill>
        <p:spPr bwMode="auto">
          <a:xfrm>
            <a:off x="4648200" y="2647950"/>
            <a:ext cx="3948146" cy="24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72705" name="WindowsMediaPlayer1" r:id="rId2" imgW="4266667" imgH="238158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Scripting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</p:spPr>
        <p:txBody>
          <a:bodyPr/>
          <a:lstStyle/>
          <a:p>
            <a:r>
              <a:rPr lang="en-CA" sz="2000" dirty="0" smtClean="0"/>
              <a:t>Designer-friendly UI (no code!)</a:t>
            </a:r>
          </a:p>
          <a:p>
            <a:r>
              <a:rPr lang="en-CA" sz="2000" dirty="0" smtClean="0"/>
              <a:t>Event-based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29721"/>
          <a:stretch>
            <a:fillRect/>
          </a:stretch>
        </p:blipFill>
        <p:spPr bwMode="auto">
          <a:xfrm>
            <a:off x="457200" y="2419350"/>
            <a:ext cx="82858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Script Editor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657350"/>
            <a:ext cx="8077200" cy="2743200"/>
          </a:xfrm>
        </p:spPr>
        <p:txBody>
          <a:bodyPr/>
          <a:lstStyle/>
          <a:p>
            <a:r>
              <a:rPr lang="en-CA" dirty="0" smtClean="0"/>
              <a:t>Triggers</a:t>
            </a:r>
          </a:p>
          <a:p>
            <a:r>
              <a:rPr lang="en-CA" dirty="0" smtClean="0"/>
              <a:t>Conditions</a:t>
            </a:r>
          </a:p>
          <a:p>
            <a:r>
              <a:rPr lang="en-CA" dirty="0" smtClean="0"/>
              <a:t>Actions</a:t>
            </a:r>
          </a:p>
          <a:p>
            <a:endParaRPr lang="en-CA" dirty="0" smtClean="0"/>
          </a:p>
          <a:p>
            <a:r>
              <a:rPr lang="en-CA" sz="2000" dirty="0" smtClean="0"/>
              <a:t>And lots of </a:t>
            </a:r>
            <a:r>
              <a:rPr lang="en-CA" sz="2000" dirty="0" err="1" smtClean="0"/>
              <a:t>WinForms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     controls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123950"/>
            <a:ext cx="54162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Script Example : DOT interaction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52550"/>
            <a:ext cx="8077200" cy="2743200"/>
          </a:xfrm>
        </p:spPr>
        <p:txBody>
          <a:bodyPr/>
          <a:lstStyle/>
          <a:p>
            <a:r>
              <a:rPr lang="en-CA" sz="2000" dirty="0" smtClean="0">
                <a:sym typeface="Symbol"/>
              </a:rPr>
              <a:t>Warn the player of a particular mechanic in a level using DOT</a:t>
            </a:r>
          </a:p>
          <a:p>
            <a:pPr lvl="1">
              <a:buNone/>
            </a:pPr>
            <a:endParaRPr lang="en-CA" sz="1050" dirty="0" smtClean="0">
              <a:sym typeface="Symbol"/>
            </a:endParaRPr>
          </a:p>
          <a:p>
            <a:pPr lvl="1">
              <a:buNone/>
            </a:pPr>
            <a:r>
              <a:rPr lang="en-CA" sz="1600" dirty="0" smtClean="0">
                <a:sym typeface="Symbol"/>
              </a:rPr>
              <a:t>When Level Starts, (</a:t>
            </a:r>
            <a:r>
              <a:rPr lang="en-CA" sz="16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  <a:sym typeface="Symbol"/>
              </a:rPr>
              <a:t>Start</a:t>
            </a:r>
            <a:r>
              <a:rPr lang="en-CA" sz="1600" dirty="0" smtClean="0">
                <a:sym typeface="Symbol"/>
              </a:rPr>
              <a:t> event on </a:t>
            </a:r>
            <a:r>
              <a:rPr lang="en-CA" sz="16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  <a:sym typeface="Symbol"/>
              </a:rPr>
              <a:t>Level</a:t>
            </a:r>
            <a:r>
              <a:rPr lang="en-CA" sz="1600" dirty="0" smtClean="0">
                <a:sym typeface="Symbol"/>
              </a:rPr>
              <a:t> static entity)</a:t>
            </a:r>
          </a:p>
          <a:p>
            <a:pPr lvl="1">
              <a:buNone/>
            </a:pPr>
            <a:r>
              <a:rPr lang="en-CA" sz="1400" i="1" dirty="0" smtClean="0">
                <a:sym typeface="Symbol"/>
              </a:rPr>
              <a:t>(blocking actions executed in sequence)</a:t>
            </a:r>
          </a:p>
          <a:p>
            <a:pPr lvl="1"/>
            <a:r>
              <a:rPr lang="en-CA" sz="1600" dirty="0" smtClean="0"/>
              <a:t>Remove player controllability</a:t>
            </a:r>
          </a:p>
          <a:p>
            <a:pPr lvl="1"/>
            <a:r>
              <a:rPr lang="en-CA" sz="1600" dirty="0" smtClean="0"/>
              <a:t>DOT says a couple lines</a:t>
            </a:r>
          </a:p>
          <a:p>
            <a:pPr lvl="1"/>
            <a:r>
              <a:rPr lang="en-CA" sz="1600" dirty="0" smtClean="0"/>
              <a:t>Move the camera to Volume #3 (point of interest)</a:t>
            </a:r>
          </a:p>
          <a:p>
            <a:pPr lvl="1"/>
            <a:r>
              <a:rPr lang="en-CA" sz="1600" dirty="0" smtClean="0"/>
              <a:t>DOT says more stuff</a:t>
            </a:r>
          </a:p>
          <a:p>
            <a:pPr lvl="1"/>
            <a:r>
              <a:rPr lang="en-CA" sz="1600" dirty="0" smtClean="0"/>
              <a:t>DOT comes back and hide</a:t>
            </a:r>
          </a:p>
          <a:p>
            <a:pPr lvl="1"/>
            <a:r>
              <a:rPr lang="en-CA" sz="1600" dirty="0" smtClean="0"/>
              <a:t>Player regains control</a:t>
            </a:r>
          </a:p>
          <a:p>
            <a:pPr lvl="1">
              <a:buNone/>
            </a:pPr>
            <a:r>
              <a:rPr lang="en-CA" sz="1050" dirty="0" smtClean="0"/>
              <a:t>	</a:t>
            </a:r>
          </a:p>
          <a:p>
            <a:pPr lvl="1">
              <a:buNone/>
            </a:pPr>
            <a:r>
              <a:rPr lang="en-CA" sz="1600" dirty="0" smtClean="0"/>
              <a:t>This script happens once in the game :</a:t>
            </a:r>
            <a:endParaRPr lang="en-CA" dirty="0" smtClean="0"/>
          </a:p>
          <a:p>
            <a:pPr lvl="1"/>
            <a:endParaRPr lang="en-CA" sz="1600" dirty="0" smtClean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419350"/>
            <a:ext cx="232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57700"/>
            <a:ext cx="376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817598"/>
            <a:ext cx="1752599" cy="6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Scripting Interfaces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33400" y="1428750"/>
            <a:ext cx="8143932" cy="3429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fr-CA" sz="14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Entity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)]</a:t>
            </a:r>
          </a:p>
          <a:p>
            <a:pPr algn="l"/>
            <a:r>
              <a:rPr lang="fr-CA" sz="14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public interface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ILevelService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: </a:t>
            </a:r>
            <a:r>
              <a:rPr lang="fr-CA" sz="14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IScriptingBase</a:t>
            </a:r>
            <a:endParaRPr lang="fr-CA" sz="1400" dirty="0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fr-CA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Events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for triggers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[</a:t>
            </a: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Description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400" dirty="0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fr-CA" sz="1400" dirty="0" err="1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When</a:t>
            </a:r>
            <a:r>
              <a:rPr lang="fr-CA" sz="1400" dirty="0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 the </a:t>
            </a:r>
            <a:r>
              <a:rPr lang="fr-CA" sz="1400" dirty="0" err="1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level</a:t>
            </a:r>
            <a:r>
              <a:rPr lang="fr-CA" sz="1400" dirty="0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starts</a:t>
            </a:r>
            <a:r>
              <a:rPr lang="fr-CA" sz="1400" dirty="0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)]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event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Action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Start;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OnStart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 </a:t>
            </a:r>
            <a:r>
              <a:rPr lang="fr-CA" sz="1400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fr-CA" sz="1400" dirty="0" err="1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Called</a:t>
            </a:r>
            <a:r>
              <a:rPr lang="fr-CA" sz="1400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by the </a:t>
            </a:r>
            <a:r>
              <a:rPr lang="fr-CA" sz="1400" dirty="0" err="1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engine</a:t>
            </a:r>
            <a:r>
              <a:rPr lang="fr-CA" sz="1400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to trigger the </a:t>
            </a:r>
            <a:r>
              <a:rPr lang="fr-CA" sz="1400" dirty="0" err="1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event</a:t>
            </a:r>
            <a:endParaRPr lang="fr-CA" sz="1400" dirty="0" smtClean="0">
              <a:solidFill>
                <a:schemeClr val="accent5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endParaRPr lang="fr-CA" sz="14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fr-CA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Properties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for conditions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FirstVisit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 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get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}</a:t>
            </a:r>
          </a:p>
          <a:p>
            <a:pPr algn="l"/>
            <a:endParaRPr lang="fr-CA" sz="14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Operations, for actions (</a:t>
            </a:r>
            <a:r>
              <a:rPr lang="fr-CA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can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be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running over time </a:t>
            </a:r>
            <a:r>
              <a:rPr lang="fr-CA" sz="1400" i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à la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coroutine</a:t>
            </a: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[</a:t>
            </a:r>
            <a:r>
              <a:rPr lang="fr-CA" sz="1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Description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400" dirty="0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fr-CA" sz="1400" dirty="0" err="1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Smoothly</a:t>
            </a:r>
            <a:r>
              <a:rPr lang="fr-CA" sz="1400" dirty="0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 changes to a new water </a:t>
            </a:r>
            <a:r>
              <a:rPr lang="fr-CA" sz="1400" dirty="0" err="1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height</a:t>
            </a:r>
            <a:r>
              <a:rPr lang="fr-CA" sz="1400" dirty="0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)]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14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LongRunningAction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SetWaterHeight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1400" dirty="0" err="1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height</a:t>
            </a:r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algn="l"/>
            <a:r>
              <a:rPr lang="fr-CA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World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352550"/>
            <a:ext cx="8077200" cy="2743200"/>
          </a:xfrm>
        </p:spPr>
        <p:txBody>
          <a:bodyPr/>
          <a:lstStyle/>
          <a:p>
            <a:r>
              <a:rPr lang="en-CA" sz="2000" dirty="0" smtClean="0"/>
              <a:t>Big branching mess, </a:t>
            </a:r>
            <a:r>
              <a:rPr lang="en-CA" sz="1800" dirty="0" smtClean="0"/>
              <a:t>157 areas total</a:t>
            </a:r>
          </a:p>
          <a:p>
            <a:r>
              <a:rPr lang="en-CA" sz="2000" dirty="0" smtClean="0"/>
              <a:t>Each is an isolated level</a:t>
            </a:r>
          </a:p>
          <a:p>
            <a:pPr lvl="1"/>
            <a:r>
              <a:rPr lang="en-CA" sz="1800" dirty="0" smtClean="0"/>
              <a:t>But level transitions are made “seamless”</a:t>
            </a:r>
            <a:endParaRPr lang="en-CA" sz="18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66750"/>
            <a:ext cx="3145827" cy="43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83971" name="WindowsMediaPlayer1" r:id="rId2" imgW="4648849" imgH="2600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Level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400" dirty="0" smtClean="0"/>
              <a:t>At design-time, serialized from objects to SDL</a:t>
            </a:r>
          </a:p>
          <a:p>
            <a:pPr lvl="1"/>
            <a:r>
              <a:rPr lang="en-CA" sz="2000" dirty="0" smtClean="0"/>
              <a:t>Similar to YAML or JSON, but better integrated with .NET</a:t>
            </a:r>
          </a:p>
          <a:p>
            <a:pPr lvl="1"/>
            <a:r>
              <a:rPr lang="en-CA" sz="2000" dirty="0" err="1" smtClean="0"/>
              <a:t>Tweakable</a:t>
            </a:r>
            <a:r>
              <a:rPr lang="en-CA" sz="2000" dirty="0" smtClean="0"/>
              <a:t> by hand</a:t>
            </a:r>
          </a:p>
          <a:p>
            <a:pPr lvl="1"/>
            <a:r>
              <a:rPr lang="en-CA" sz="2000" dirty="0" smtClean="0"/>
              <a:t>Error resilient</a:t>
            </a:r>
          </a:p>
          <a:p>
            <a:pPr lvl="2"/>
            <a:r>
              <a:rPr lang="en-CA" sz="1600" dirty="0" smtClean="0"/>
              <a:t>  Ignores unknown elements</a:t>
            </a:r>
          </a:p>
          <a:p>
            <a:pPr lvl="2"/>
            <a:r>
              <a:rPr lang="en-CA" sz="1600" dirty="0" smtClean="0"/>
              <a:t>  Elements can be marked as optional</a:t>
            </a:r>
          </a:p>
          <a:p>
            <a:pPr lvl="1"/>
            <a:endParaRPr lang="en-CA" sz="1200" dirty="0" smtClean="0"/>
          </a:p>
          <a:p>
            <a:r>
              <a:rPr lang="en-CA" sz="2400" dirty="0" smtClean="0"/>
              <a:t>At compile-time, binary format for performance &amp; </a:t>
            </a:r>
            <a:r>
              <a:rPr lang="en-CA" sz="2400" dirty="0" err="1" smtClean="0"/>
              <a:t>filesize</a:t>
            </a:r>
            <a:endParaRPr lang="en-CA" sz="2400" dirty="0" smtClean="0"/>
          </a:p>
          <a:p>
            <a:pPr lvl="1"/>
            <a:r>
              <a:rPr lang="en-CA" sz="2000" dirty="0" smtClean="0"/>
              <a:t>No automatic serialization, reflection is too slow on Xbox</a:t>
            </a:r>
          </a:p>
        </p:txBody>
      </p:sp>
      <p:pic>
        <p:nvPicPr>
          <p:cNvPr id="4" name="Picture 2" descr="http://www.ikayzo.org/confluence/download/attachments/46/sdl_bann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742950"/>
            <a:ext cx="3924300" cy="54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SDL Looks Like This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04950"/>
            <a:ext cx="4191000" cy="2743200"/>
          </a:xfrm>
        </p:spPr>
        <p:txBody>
          <a:bodyPr/>
          <a:lstStyle/>
          <a:p>
            <a:r>
              <a:rPr lang="en-CA" sz="2000" dirty="0" smtClean="0"/>
              <a:t>Output much more concise than equivalent XML serialization</a:t>
            </a:r>
          </a:p>
          <a:p>
            <a:r>
              <a:rPr lang="en-CA" sz="2000" dirty="0" smtClean="0"/>
              <a:t>Serialization tags in data objects</a:t>
            </a:r>
          </a:p>
          <a:p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503730"/>
            <a:ext cx="3733800" cy="3277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level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type="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FezEngine.Structure.Level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FezEngine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 {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"ARCH"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startingPosition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face "Front"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id 16 6 5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size 30F 49F 35F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baseDiffuse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1F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baseAmbient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0.35F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haloFiltering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fr-CA" sz="9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blinkingAlpha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false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waterHeight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11F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skyName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"WATERFRONT"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trileSetName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"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Untitled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volumes {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volume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key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=0 {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orientations "Front"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actorSettings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   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farawayPlaneOffset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5F 1F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}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3F 26F 15F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to 4F 28F 16F</a:t>
            </a: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60923"/>
            <a:ext cx="4114800" cy="16158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public string</a:t>
            </a:r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Name { get; set; }</a:t>
            </a:r>
          </a:p>
          <a:p>
            <a:pPr algn="l"/>
            <a:endParaRPr lang="en-US" sz="9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9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9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TrileFace</a:t>
            </a:r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StartingPosition</a:t>
            </a:r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 get; set; }</a:t>
            </a:r>
          </a:p>
          <a:p>
            <a:pPr algn="l"/>
            <a:endParaRPr lang="en-US" sz="9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9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Vector3</a:t>
            </a:r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Size { get; set; }</a:t>
            </a:r>
            <a:b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endParaRPr lang="en-US" sz="9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fr-CA" sz="9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Serialization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Optional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)]</a:t>
            </a:r>
          </a:p>
          <a:p>
            <a:pPr algn="l"/>
            <a:r>
              <a:rPr lang="en-US" sz="9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public float</a:t>
            </a:r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BaseDiffuse</a:t>
            </a:r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 get; set; }</a:t>
            </a:r>
          </a:p>
          <a:p>
            <a:pPr algn="l"/>
            <a: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fr-CA" sz="9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Serialization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CollectionItemName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fr-CA" sz="900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fr-CA" sz="900" dirty="0" err="1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Trile</a:t>
            </a:r>
            <a:r>
              <a:rPr lang="fr-CA" sz="900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)]</a:t>
            </a:r>
          </a:p>
          <a:p>
            <a:pPr algn="l"/>
            <a:r>
              <a:rPr lang="fr-CA" sz="900" dirty="0" smtClean="0">
                <a:solidFill>
                  <a:srgbClr val="99330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CA" sz="9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Dictionary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fr-CA" sz="9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TrileEmplacement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CA" sz="9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TrileInstance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fr-CA" sz="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Triles</a:t>
            </a:r>
            <a:r>
              <a:rPr lang="fr-CA" sz="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cxnSp>
        <p:nvCxnSpPr>
          <p:cNvPr id="13" name="Elbow Connector 12"/>
          <p:cNvCxnSpPr/>
          <p:nvPr/>
        </p:nvCxnSpPr>
        <p:spPr bwMode="auto">
          <a:xfrm>
            <a:off x="5638800" y="1047750"/>
            <a:ext cx="990600" cy="381000"/>
          </a:xfrm>
          <a:prstGeom prst="bentConnector3">
            <a:avLst>
              <a:gd name="adj1" fmla="val 9981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Music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000" dirty="0" smtClean="0"/>
              <a:t>Written on-top of XACT</a:t>
            </a:r>
          </a:p>
          <a:p>
            <a:endParaRPr lang="en-CA" sz="2000" dirty="0" smtClean="0"/>
          </a:p>
          <a:p>
            <a:r>
              <a:rPr lang="en-CA" sz="2000" dirty="0" smtClean="0"/>
              <a:t>Allows infinite, dynamic track-based songs</a:t>
            </a:r>
          </a:p>
          <a:p>
            <a:r>
              <a:rPr lang="en-CA" sz="2000" dirty="0" smtClean="0"/>
              <a:t>Scriptable </a:t>
            </a:r>
          </a:p>
          <a:p>
            <a:pPr lvl="1"/>
            <a:r>
              <a:rPr lang="en-CA" sz="1600" dirty="0" smtClean="0"/>
              <a:t>Level/player events can mute/</a:t>
            </a:r>
            <a:r>
              <a:rPr lang="en-CA" sz="1600" dirty="0" err="1" smtClean="0"/>
              <a:t>unmute</a:t>
            </a:r>
            <a:r>
              <a:rPr lang="en-CA" sz="1600" dirty="0" smtClean="0"/>
              <a:t> tracks</a:t>
            </a:r>
          </a:p>
          <a:p>
            <a:endParaRPr lang="en-CA" sz="2000" dirty="0" smtClean="0"/>
          </a:p>
          <a:p>
            <a:r>
              <a:rPr lang="en-CA" sz="2000" dirty="0" smtClean="0"/>
              <a:t>Works with time of day</a:t>
            </a:r>
          </a:p>
          <a:p>
            <a:pPr>
              <a:buNone/>
            </a:pPr>
            <a:endParaRPr lang="en-CA" sz="20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66750"/>
            <a:ext cx="28694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Music System In Action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1352550"/>
            <a:ext cx="8077200" cy="2743200"/>
          </a:xfrm>
        </p:spPr>
        <p:txBody>
          <a:bodyPr/>
          <a:lstStyle/>
          <a:p>
            <a:r>
              <a:rPr lang="en-CA" sz="2400" dirty="0" smtClean="0"/>
              <a:t>     “Puzzle-solving music” @ daytime</a:t>
            </a:r>
          </a:p>
          <a:p>
            <a:pPr lvl="1"/>
            <a:endParaRPr lang="en-CA" sz="2400" dirty="0" smtClean="0"/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000" dirty="0" smtClean="0"/>
          </a:p>
          <a:p>
            <a:endParaRPr lang="en-CA" sz="1800" dirty="0" smtClean="0"/>
          </a:p>
          <a:p>
            <a:r>
              <a:rPr lang="en-CA" sz="1800" dirty="0" smtClean="0"/>
              <a:t>Night is less dense, very different sounding and still randomized :</a:t>
            </a:r>
            <a:endParaRPr lang="en-CA" sz="1800" dirty="0"/>
          </a:p>
        </p:txBody>
      </p:sp>
      <p:pic>
        <p:nvPicPr>
          <p:cNvPr id="6" name="cycle_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504950"/>
            <a:ext cx="228600" cy="228600"/>
          </a:xfrm>
          <a:prstGeom prst="rect">
            <a:avLst/>
          </a:prstGeom>
        </p:spPr>
      </p:pic>
      <p:pic>
        <p:nvPicPr>
          <p:cNvPr id="7" name="cycle_nigh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7010400" y="4552950"/>
            <a:ext cx="228600" cy="228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809750"/>
          <a:ext cx="7848600" cy="243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29210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Track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Initial Delay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Duration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Inter-Play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Delay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Main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Arp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8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[0, 16]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Counter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Arp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4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8 bars 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[0,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16]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solidFill>
                            <a:srgbClr val="000000"/>
                          </a:solidFill>
                        </a:rPr>
                        <a:t>Ostinato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8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4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[0,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16]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Bass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4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[0, 24]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Antecedent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3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[0, 16]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Triplets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[0, 16]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Consequent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3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0000"/>
                          </a:solidFill>
                        </a:rPr>
                        <a:t>[0,</a:t>
                      </a:r>
                      <a:r>
                        <a:rPr lang="en-CA" sz="1400" baseline="0" dirty="0" smtClean="0">
                          <a:solidFill>
                            <a:srgbClr val="000000"/>
                          </a:solidFill>
                        </a:rPr>
                        <a:t> 16] bars</a:t>
                      </a:r>
                      <a:endParaRPr lang="en-CA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3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Xbox-specific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8077200" cy="2743200"/>
          </a:xfrm>
        </p:spPr>
        <p:txBody>
          <a:bodyPr/>
          <a:lstStyle/>
          <a:p>
            <a:r>
              <a:rPr lang="en-CA" sz="2000" dirty="0" smtClean="0"/>
              <a:t>XNA on the Xbox 360 = .NET Compact Framework</a:t>
            </a:r>
          </a:p>
          <a:p>
            <a:pPr lvl="1"/>
            <a:r>
              <a:rPr lang="en-CA" sz="1600" dirty="0" smtClean="0"/>
              <a:t>Garbage collection every 1Mb allocated, unpredictable, blocking</a:t>
            </a:r>
          </a:p>
          <a:p>
            <a:pPr lvl="1"/>
            <a:r>
              <a:rPr lang="en-CA" sz="1600" dirty="0" smtClean="0"/>
              <a:t>Rules of thumb : avoid LINQ, dynamic allocations</a:t>
            </a:r>
          </a:p>
          <a:p>
            <a:pPr lvl="1"/>
            <a:endParaRPr lang="en-CA" sz="1200" dirty="0" smtClean="0"/>
          </a:p>
          <a:p>
            <a:r>
              <a:rPr lang="en-CA" sz="1800" dirty="0" smtClean="0"/>
              <a:t>Draw calls are expensive : batching is essential, instantiate  ALL THE THINGS</a:t>
            </a:r>
          </a:p>
          <a:p>
            <a:pPr lvl="1"/>
            <a:r>
              <a:rPr lang="en-CA" sz="1600" dirty="0" smtClean="0"/>
              <a:t>Defer as many operations as possible to vertex </a:t>
            </a:r>
            <a:r>
              <a:rPr lang="en-CA" sz="1600" dirty="0" err="1" smtClean="0"/>
              <a:t>shaders</a:t>
            </a:r>
            <a:r>
              <a:rPr lang="en-CA" sz="1600" dirty="0" smtClean="0"/>
              <a:t> instead of CPU</a:t>
            </a:r>
          </a:p>
          <a:p>
            <a:pPr lvl="1"/>
            <a:r>
              <a:rPr lang="en-CA" sz="1600" dirty="0" smtClean="0"/>
              <a:t>Otherwise, multithread; 5 cores at your disposal</a:t>
            </a:r>
            <a:endParaRPr lang="en-CA" sz="1800" dirty="0" smtClean="0"/>
          </a:p>
          <a:p>
            <a:pPr lvl="1"/>
            <a:endParaRPr lang="en-CA" sz="1400" dirty="0" smtClean="0"/>
          </a:p>
          <a:p>
            <a:r>
              <a:rPr lang="en-CA" sz="2000" dirty="0" smtClean="0"/>
              <a:t>HDD access is slow, flash memory access is worse!</a:t>
            </a:r>
          </a:p>
          <a:p>
            <a:pPr lvl="1"/>
            <a:r>
              <a:rPr lang="en-CA" sz="1600" dirty="0" smtClean="0"/>
              <a:t>Pre-load all content, avoid disk access later on</a:t>
            </a:r>
          </a:p>
          <a:p>
            <a:pPr lvl="1"/>
            <a:r>
              <a:rPr lang="en-CA" sz="1600" dirty="0" smtClean="0"/>
              <a:t>You probably have more RAM than content (in FEZ, totally)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Tools : CLR Profiler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76350"/>
            <a:ext cx="8077200" cy="2743200"/>
          </a:xfrm>
        </p:spPr>
        <p:txBody>
          <a:bodyPr/>
          <a:lstStyle/>
          <a:p>
            <a:r>
              <a:rPr lang="en-CA" sz="1800" dirty="0" smtClean="0"/>
              <a:t>Excellent, free memory profiler</a:t>
            </a:r>
          </a:p>
          <a:p>
            <a:r>
              <a:rPr lang="en-CA" sz="1800" dirty="0" smtClean="0"/>
              <a:t>Allocations graphs, memory usage by class</a:t>
            </a:r>
          </a:p>
          <a:p>
            <a:r>
              <a:rPr lang="en-CA" sz="1800" dirty="0" smtClean="0"/>
              <a:t>Good for identifying real-time garbage &amp; why load-times stall</a:t>
            </a:r>
            <a:endParaRPr lang="en-CA" sz="1800" dirty="0"/>
          </a:p>
        </p:txBody>
      </p:sp>
      <p:pic>
        <p:nvPicPr>
          <p:cNvPr id="4" name="Picture 2" descr="C:\Users\Renaud\Documents\Visual Studio 2008\Projects\Fez\Media\Screenshots\allocation graphs are awesome.png"/>
          <p:cNvPicPr>
            <a:picLocks noChangeAspect="1" noChangeArrowheads="1"/>
          </p:cNvPicPr>
          <p:nvPr/>
        </p:nvPicPr>
        <p:blipFill>
          <a:blip r:embed="rId3"/>
          <a:srcRect r="22501"/>
          <a:stretch>
            <a:fillRect/>
          </a:stretch>
        </p:blipFill>
        <p:spPr bwMode="auto">
          <a:xfrm>
            <a:off x="533400" y="2266950"/>
            <a:ext cx="4144232" cy="287655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13836"/>
          <a:stretch>
            <a:fillRect/>
          </a:stretch>
        </p:blipFill>
        <p:spPr bwMode="auto">
          <a:xfrm>
            <a:off x="4770481" y="2419350"/>
            <a:ext cx="3687719" cy="270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Tools : CPU Profiler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76350"/>
            <a:ext cx="8077200" cy="2743200"/>
          </a:xfrm>
        </p:spPr>
        <p:txBody>
          <a:bodyPr/>
          <a:lstStyle/>
          <a:p>
            <a:r>
              <a:rPr lang="en-CA" sz="1800" dirty="0" smtClean="0"/>
              <a:t>Any one you want (</a:t>
            </a:r>
            <a:r>
              <a:rPr lang="en-CA" sz="1800" dirty="0" err="1" smtClean="0"/>
              <a:t>AQTime</a:t>
            </a:r>
            <a:r>
              <a:rPr lang="en-CA" sz="1800" dirty="0" smtClean="0"/>
              <a:t>, </a:t>
            </a:r>
            <a:r>
              <a:rPr lang="en-CA" sz="1800" dirty="0" err="1" smtClean="0"/>
              <a:t>dotTrace</a:t>
            </a:r>
            <a:r>
              <a:rPr lang="en-CA" sz="1800" dirty="0" smtClean="0"/>
              <a:t>...), </a:t>
            </a:r>
            <a:r>
              <a:rPr lang="en-CA" sz="1600" dirty="0" smtClean="0"/>
              <a:t>but I like ANTS Performance Profiler a lot</a:t>
            </a:r>
          </a:p>
          <a:p>
            <a:r>
              <a:rPr lang="en-CA" sz="1800" dirty="0" smtClean="0"/>
              <a:t>Absolutely essential for finding bottlenecks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17159"/>
          <a:stretch>
            <a:fillRect/>
          </a:stretch>
        </p:blipFill>
        <p:spPr bwMode="auto">
          <a:xfrm>
            <a:off x="1246667" y="1962150"/>
            <a:ext cx="683053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Tools : Analyzing Memory Profiler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28750"/>
            <a:ext cx="8077200" cy="2743200"/>
          </a:xfrm>
        </p:spPr>
        <p:txBody>
          <a:bodyPr/>
          <a:lstStyle/>
          <a:p>
            <a:r>
              <a:rPr lang="en-CA" sz="1800" dirty="0" smtClean="0"/>
              <a:t>CLR Profiler is good for garbage generation, but isn’t very helpful for leaks</a:t>
            </a:r>
          </a:p>
          <a:p>
            <a:endParaRPr lang="en-CA" sz="1800" dirty="0" smtClean="0"/>
          </a:p>
          <a:p>
            <a:r>
              <a:rPr lang="en-CA" sz="1800" dirty="0" smtClean="0"/>
              <a:t>I used the</a:t>
            </a:r>
            <a:br>
              <a:rPr lang="en-CA" sz="1800" dirty="0" smtClean="0"/>
            </a:br>
            <a:r>
              <a:rPr lang="en-CA" sz="1800" dirty="0" smtClean="0"/>
              <a:t>     SciTech .NET Memory Profiler</a:t>
            </a:r>
          </a:p>
          <a:p>
            <a:endParaRPr lang="en-CA" sz="1800" dirty="0" smtClean="0"/>
          </a:p>
          <a:p>
            <a:r>
              <a:rPr lang="en-CA" sz="1800" dirty="0" smtClean="0"/>
              <a:t>Heap snapshot comparisons</a:t>
            </a:r>
          </a:p>
          <a:p>
            <a:r>
              <a:rPr lang="en-CA" sz="1800" dirty="0" smtClean="0"/>
              <a:t>Insight on possible problems</a:t>
            </a:r>
          </a:p>
          <a:p>
            <a:r>
              <a:rPr lang="en-CA" sz="1800" dirty="0" smtClean="0"/>
              <a:t>Leaky objects are identified</a:t>
            </a:r>
            <a:br>
              <a:rPr lang="en-CA" sz="1800" dirty="0" smtClean="0"/>
            </a:br>
            <a:r>
              <a:rPr lang="en-CA" sz="1800" dirty="0" smtClean="0"/>
              <a:t>     and their creation point given</a:t>
            </a:r>
          </a:p>
          <a:p>
            <a:endParaRPr lang="en-CA" sz="1800" dirty="0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885949"/>
            <a:ext cx="5181600" cy="316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XDK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CA" sz="1800" dirty="0" smtClean="0"/>
              <a:t>All other tools worked with a PC build; </a:t>
            </a:r>
            <a:r>
              <a:rPr lang="en-CA" sz="1600" dirty="0" smtClean="0"/>
              <a:t>what if stuff only happens on Xbox?</a:t>
            </a:r>
          </a:p>
          <a:p>
            <a:endParaRPr lang="en-CA" sz="1100" dirty="0" smtClean="0"/>
          </a:p>
          <a:p>
            <a:r>
              <a:rPr lang="en-CA" sz="2000" dirty="0" err="1" smtClean="0"/>
              <a:t>xbWatson</a:t>
            </a:r>
            <a:endParaRPr lang="en-CA" sz="2000" dirty="0" smtClean="0"/>
          </a:p>
          <a:p>
            <a:pPr lvl="1"/>
            <a:r>
              <a:rPr lang="en-CA" sz="1600" dirty="0" smtClean="0"/>
              <a:t>Make your own measurements and output to console</a:t>
            </a:r>
          </a:p>
          <a:p>
            <a:r>
              <a:rPr lang="en-CA" sz="2000" dirty="0" smtClean="0"/>
              <a:t>PIX</a:t>
            </a:r>
          </a:p>
          <a:p>
            <a:pPr lvl="1"/>
            <a:r>
              <a:rPr lang="en-CA" sz="1600" dirty="0" smtClean="0"/>
              <a:t>Frame-by-frame teardown of what’s costly</a:t>
            </a:r>
          </a:p>
          <a:p>
            <a:pPr lvl="1"/>
            <a:r>
              <a:rPr lang="en-CA" sz="1600" dirty="0" smtClean="0"/>
              <a:t>Excellent for inspecting the draw calls &amp; </a:t>
            </a:r>
            <a:r>
              <a:rPr lang="en-CA" sz="1600" dirty="0" err="1" smtClean="0"/>
              <a:t>shaders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800" dirty="0" smtClean="0"/>
          </a:p>
          <a:p>
            <a:r>
              <a:rPr lang="en-CA" sz="1800" dirty="0" smtClean="0"/>
              <a:t>CPU Performance Profiler in the XDK ultimately useless</a:t>
            </a:r>
          </a:p>
          <a:p>
            <a:pPr lvl="1"/>
            <a:r>
              <a:rPr lang="en-CA" sz="1600" dirty="0" smtClean="0"/>
              <a:t>Made for native code, not .NET games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XNA on XBLA : My Experience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000" dirty="0" smtClean="0"/>
              <a:t>Long dev cycle meant struggle with upgrades</a:t>
            </a:r>
          </a:p>
          <a:p>
            <a:r>
              <a:rPr lang="en-CA" sz="2000" dirty="0" smtClean="0"/>
              <a:t>No native library allowed, only .NET : can be problematic</a:t>
            </a:r>
          </a:p>
          <a:p>
            <a:r>
              <a:rPr lang="en-CA" sz="2000" dirty="0" smtClean="0"/>
              <a:t>Some boilerplate TCR stuff handled, but still a lot to think about</a:t>
            </a:r>
          </a:p>
          <a:p>
            <a:r>
              <a:rPr lang="en-CA" sz="2000" dirty="0" smtClean="0"/>
              <a:t>No symbols for debugging .NET assemblies in Release builds</a:t>
            </a:r>
          </a:p>
          <a:p>
            <a:endParaRPr lang="en-CA" sz="2000" dirty="0" smtClean="0"/>
          </a:p>
          <a:p>
            <a:pPr>
              <a:buNone/>
            </a:pPr>
            <a:r>
              <a:rPr lang="en-CA" sz="2000" dirty="0" smtClean="0"/>
              <a:t>But...</a:t>
            </a:r>
          </a:p>
          <a:p>
            <a:r>
              <a:rPr lang="en-CA" sz="2000" dirty="0" smtClean="0"/>
              <a:t>.NET, C#, XNA and </a:t>
            </a:r>
            <a:r>
              <a:rPr lang="en-CA" sz="2000" dirty="0" err="1" smtClean="0"/>
              <a:t>WinForms</a:t>
            </a:r>
            <a:r>
              <a:rPr lang="en-CA" sz="2000" dirty="0" smtClean="0"/>
              <a:t> make engine &amp; tools dev way easier</a:t>
            </a:r>
          </a:p>
          <a:p>
            <a:r>
              <a:rPr lang="en-CA" sz="2000" dirty="0" smtClean="0"/>
              <a:t>Transition from PC to Xbox all in all fairly painless</a:t>
            </a:r>
          </a:p>
          <a:p>
            <a:r>
              <a:rPr lang="en-CA" sz="2000" dirty="0" smtClean="0"/>
              <a:t>It’s all about comfort : I couldn’t have done FEZ in C++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are levels “cut up”?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 smtClean="0"/>
              <a:t>Art- and level-production wise, tiles are easier</a:t>
            </a:r>
          </a:p>
          <a:p>
            <a:r>
              <a:rPr lang="en-CA" dirty="0" smtClean="0"/>
              <a:t>Plain old 2D </a:t>
            </a:r>
            <a:r>
              <a:rPr lang="en-CA" dirty="0" err="1" smtClean="0"/>
              <a:t>tilemap</a:t>
            </a:r>
            <a:r>
              <a:rPr lang="en-CA" dirty="0" smtClean="0"/>
              <a:t> doesn’t work : we need 3D tiles</a:t>
            </a:r>
          </a:p>
          <a:p>
            <a:pPr lvl="1"/>
            <a:r>
              <a:rPr lang="en-CA" dirty="0" smtClean="0"/>
              <a:t>…</a:t>
            </a:r>
            <a:r>
              <a:rPr lang="en-CA" dirty="0" err="1" smtClean="0"/>
              <a:t>triles</a:t>
            </a:r>
            <a:r>
              <a:rPr lang="en-CA" dirty="0" smtClean="0"/>
              <a:t>?</a:t>
            </a:r>
          </a:p>
          <a:p>
            <a:endParaRPr lang="en-CA" dirty="0" smtClean="0"/>
          </a:p>
          <a:p>
            <a:r>
              <a:rPr lang="en-CA" sz="2400" dirty="0" smtClean="0"/>
              <a:t>16x16x16 </a:t>
            </a:r>
            <a:r>
              <a:rPr lang="en-CA" sz="2400" dirty="0" err="1" smtClean="0"/>
              <a:t>voxels</a:t>
            </a:r>
            <a:r>
              <a:rPr lang="en-CA" sz="2400" dirty="0" smtClean="0"/>
              <a:t> (</a:t>
            </a:r>
            <a:r>
              <a:rPr lang="en-CA" sz="2400" i="1" dirty="0" err="1" smtClean="0"/>
              <a:t>trixels</a:t>
            </a:r>
            <a:r>
              <a:rPr lang="en-CA" sz="2400" dirty="0" smtClean="0"/>
              <a:t>) chosen as an arbitrary fixed size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lesson is learned...?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000" dirty="0" smtClean="0"/>
              <a:t>I don’t think there’s a way around it : a first game is HARD to finish</a:t>
            </a:r>
          </a:p>
          <a:p>
            <a:pPr lvl="1"/>
            <a:r>
              <a:rPr lang="en-CA" sz="1600" dirty="0" smtClean="0"/>
              <a:t>Especially if you care a lot about it</a:t>
            </a:r>
          </a:p>
          <a:p>
            <a:pPr lvl="1"/>
            <a:r>
              <a:rPr lang="en-CA" sz="1600" dirty="0" smtClean="0"/>
              <a:t>And let’s face it, FEZ is a huge game</a:t>
            </a:r>
            <a:br>
              <a:rPr lang="en-CA" sz="1600" dirty="0" smtClean="0"/>
            </a:br>
            <a:endParaRPr lang="en-CA" sz="1050" dirty="0" smtClean="0"/>
          </a:p>
          <a:p>
            <a:r>
              <a:rPr lang="en-CA" sz="2000" dirty="0" smtClean="0"/>
              <a:t>Early showing was a double-edged sword</a:t>
            </a:r>
          </a:p>
          <a:p>
            <a:pPr lvl="1"/>
            <a:r>
              <a:rPr lang="en-CA" sz="1600" dirty="0" smtClean="0"/>
              <a:t>But later PAX/Fantastic Arcade showing were great motivators &amp; feedback tools </a:t>
            </a:r>
          </a:p>
          <a:p>
            <a:pPr lvl="1"/>
            <a:endParaRPr lang="en-CA" sz="1100" dirty="0" smtClean="0"/>
          </a:p>
          <a:p>
            <a:r>
              <a:rPr lang="en-CA" sz="2000" dirty="0" smtClean="0"/>
              <a:t>Feature creep, constant feeling that finish line is 3-6 months away</a:t>
            </a:r>
            <a:endParaRPr lang="en-CA" sz="1600" dirty="0" smtClean="0"/>
          </a:p>
          <a:p>
            <a:pPr lvl="1"/>
            <a:r>
              <a:rPr lang="en-CA" sz="1600" dirty="0" smtClean="0"/>
              <a:t>Making short-form “game jam” games helped learn scope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If I had to do it again...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sz="2400" dirty="0" smtClean="0"/>
              <a:t>Use middleware (Unity?), or hire an engine programmer</a:t>
            </a:r>
          </a:p>
          <a:p>
            <a:r>
              <a:rPr lang="en-CA" sz="2400" dirty="0" smtClean="0"/>
              <a:t>Have real scripting support and educate artists about it</a:t>
            </a:r>
          </a:p>
          <a:p>
            <a:r>
              <a:rPr lang="en-CA" sz="2400" dirty="0" smtClean="0"/>
              <a:t>Hot-</a:t>
            </a:r>
            <a:r>
              <a:rPr lang="en-CA" sz="2400" dirty="0" err="1" smtClean="0"/>
              <a:t>reloadability</a:t>
            </a:r>
            <a:r>
              <a:rPr lang="en-CA" sz="2400" dirty="0" smtClean="0"/>
              <a:t> of scripts and content edits</a:t>
            </a:r>
          </a:p>
          <a:p>
            <a:pPr lvl="1"/>
            <a:r>
              <a:rPr lang="en-CA" sz="2000" dirty="0" smtClean="0"/>
              <a:t>Even if C# compilation is fast, back &amp; forth is huge waste of time</a:t>
            </a:r>
          </a:p>
          <a:p>
            <a:r>
              <a:rPr lang="en-CA" sz="2400" dirty="0" smtClean="0"/>
              <a:t>Don’t be afraid to scrap prototype code</a:t>
            </a:r>
          </a:p>
          <a:p>
            <a:pPr lvl="1"/>
            <a:r>
              <a:rPr lang="en-CA" sz="1800" dirty="0" smtClean="0"/>
              <a:t>4-year-old bugs coming back to haunt you : it sucks</a:t>
            </a:r>
          </a:p>
          <a:p>
            <a:pPr lvl="1"/>
            <a:r>
              <a:rPr lang="en-CA" sz="1800" dirty="0" smtClean="0"/>
              <a:t>Realize you’re doing a big, long project, and that it’s worth the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That’s all, folks!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 smtClean="0"/>
              <a:t>Thanks for coming!</a:t>
            </a:r>
          </a:p>
          <a:p>
            <a:r>
              <a:rPr lang="en-CA" dirty="0" smtClean="0"/>
              <a:t>Questions?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8452" y="2190750"/>
            <a:ext cx="2341698" cy="256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“Nature” </a:t>
            </a:r>
            <a:r>
              <a:rPr lang="en-CA" dirty="0" err="1" smtClean="0"/>
              <a:t>Trile</a:t>
            </a:r>
            <a:r>
              <a:rPr lang="en-CA" dirty="0" smtClean="0"/>
              <a:t> Set (302 </a:t>
            </a:r>
            <a:r>
              <a:rPr lang="en-CA" dirty="0" err="1" smtClean="0"/>
              <a:t>triles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4" name="Picture 2" descr="C:\Users\Renaud\Documents\sculpting level.pn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0871" y="1352550"/>
            <a:ext cx="6642259" cy="3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Texturing </a:t>
            </a:r>
            <a:r>
              <a:rPr lang="en-CA" dirty="0" err="1" smtClean="0"/>
              <a:t>Triles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 smtClean="0"/>
              <a:t>Per-</a:t>
            </a:r>
            <a:r>
              <a:rPr lang="en-CA" dirty="0" err="1" smtClean="0"/>
              <a:t>trixel</a:t>
            </a:r>
            <a:r>
              <a:rPr lang="en-CA" dirty="0" smtClean="0"/>
              <a:t> coloring?</a:t>
            </a:r>
          </a:p>
          <a:p>
            <a:pPr lvl="1"/>
            <a:r>
              <a:rPr lang="en-CA" dirty="0" smtClean="0"/>
              <a:t>Implies good integrated painting tools</a:t>
            </a:r>
          </a:p>
          <a:p>
            <a:pPr lvl="1"/>
            <a:endParaRPr lang="en-CA" dirty="0" smtClean="0"/>
          </a:p>
          <a:p>
            <a:r>
              <a:rPr lang="en-CA" dirty="0" err="1" smtClean="0"/>
              <a:t>Cubemaps</a:t>
            </a:r>
            <a:r>
              <a:rPr lang="en-CA" dirty="0" smtClean="0"/>
              <a:t>! (</a:t>
            </a:r>
            <a:r>
              <a:rPr lang="en-CA" i="1" dirty="0" err="1" smtClean="0"/>
              <a:t>freebloods</a:t>
            </a:r>
            <a:r>
              <a:rPr lang="en-CA" dirty="0" smtClean="0"/>
              <a:t>)</a:t>
            </a:r>
          </a:p>
          <a:p>
            <a:pPr lvl="1"/>
            <a:r>
              <a:rPr lang="en-CA" dirty="0" err="1" smtClean="0"/>
              <a:t>Triles</a:t>
            </a:r>
            <a:r>
              <a:rPr lang="en-CA" dirty="0" smtClean="0"/>
              <a:t> need to be convex</a:t>
            </a:r>
          </a:p>
          <a:p>
            <a:pPr lvl="1"/>
            <a:r>
              <a:rPr lang="en-CA" dirty="0" err="1" smtClean="0"/>
              <a:t>Cubemaps</a:t>
            </a:r>
            <a:r>
              <a:rPr lang="en-CA" dirty="0" smtClean="0"/>
              <a:t> are 16x16x6 32bpp = 6kb uncompressed!</a:t>
            </a:r>
            <a:endParaRPr lang="en-CA" dirty="0"/>
          </a:p>
        </p:txBody>
      </p:sp>
      <p:pic>
        <p:nvPicPr>
          <p:cNvPr id="4" name="Picture 2" descr="C:\Users\Renaud\Documents\atlas.png"/>
          <p:cNvPicPr>
            <a:picLocks noChangeAspect="1" noChangeArrowheads="1"/>
          </p:cNvPicPr>
          <p:nvPr/>
        </p:nvPicPr>
        <p:blipFill>
          <a:blip r:embed="rId3"/>
          <a:srcRect b="66406"/>
          <a:stretch>
            <a:fillRect/>
          </a:stretch>
        </p:blipFill>
        <p:spPr bwMode="auto">
          <a:xfrm>
            <a:off x="4953000" y="691822"/>
            <a:ext cx="3781444" cy="1270328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60" y="2976560"/>
            <a:ext cx="214314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</a:t>
            </a:r>
            <a:r>
              <a:rPr lang="en-CA" dirty="0" err="1" smtClean="0"/>
              <a:t>Triles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 smtClean="0"/>
              <a:t>First </a:t>
            </a:r>
            <a:r>
              <a:rPr lang="en-US" dirty="0" err="1" smtClean="0"/>
              <a:t>trile</a:t>
            </a:r>
            <a:r>
              <a:rPr lang="en-US" dirty="0" smtClean="0"/>
              <a:t> concepts made in Google </a:t>
            </a:r>
            <a:r>
              <a:rPr lang="en-US" dirty="0" err="1" smtClean="0"/>
              <a:t>Sketchup</a:t>
            </a:r>
            <a:r>
              <a:rPr lang="en-US" dirty="0" smtClean="0"/>
              <a:t> (2007)</a:t>
            </a:r>
          </a:p>
          <a:p>
            <a:endParaRPr lang="en-CA" dirty="0"/>
          </a:p>
        </p:txBody>
      </p:sp>
      <p:pic>
        <p:nvPicPr>
          <p:cNvPr id="4" name="Picture 2" descr="C:\Users\Renaud\Documents\Visual Studio 2008\Projects\Fez\Media\Concept Art\conce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62150"/>
            <a:ext cx="3048000" cy="3048000"/>
          </a:xfrm>
          <a:prstGeom prst="rect">
            <a:avLst/>
          </a:prstGeom>
          <a:noFill/>
        </p:spPr>
      </p:pic>
      <p:pic>
        <p:nvPicPr>
          <p:cNvPr id="2050" name="Picture 2" descr="C:\Users\Renaud\Documents\Visual Studio 2008\Projects\Fez\Media\Concept Art\grass_trix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098565"/>
            <a:ext cx="4038600" cy="2893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Custom 1">
      <a:majorFont>
        <a:latin typeface="uni 05_53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3697</Words>
  <Application>Microsoft Office PowerPoint</Application>
  <PresentationFormat>On-screen Show (16:9)</PresentationFormat>
  <Paragraphs>806</Paragraphs>
  <Slides>62</Slides>
  <Notes>49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Recommending A Strategy</vt:lpstr>
      <vt:lpstr>Cubes All The Way Down  Renaud Bédard Programmer, Polytron</vt:lpstr>
      <vt:lpstr>About Me</vt:lpstr>
      <vt:lpstr>About FEZ</vt:lpstr>
      <vt:lpstr>Game Footage</vt:lpstr>
      <vt:lpstr>World Structure</vt:lpstr>
      <vt:lpstr>How are levels “cut up”?</vt:lpstr>
      <vt:lpstr>“Nature” Trile Set (302 triles)</vt:lpstr>
      <vt:lpstr>Texturing Triles</vt:lpstr>
      <vt:lpstr>Modelling Triles</vt:lpstr>
      <vt:lpstr>Trile Sculpting</vt:lpstr>
      <vt:lpstr>Blocky But Detailed</vt:lpstr>
      <vt:lpstr>Mesh Simplification</vt:lpstr>
      <vt:lpstr>Building Levels in “Fezzer”</vt:lpstr>
      <vt:lpstr>Completed level in final Fezzer</vt:lpstr>
      <vt:lpstr>Building Fezzer...</vt:lpstr>
      <vt:lpstr>Feature tracking</vt:lpstr>
      <vt:lpstr>Designer vs. Programmer Dynamic</vt:lpstr>
      <vt:lpstr>A note on Version Control</vt:lpstr>
      <vt:lpstr>How do we draw all that stuff?</vt:lpstr>
      <vt:lpstr>Rendering Triles : Culling</vt:lpstr>
      <vt:lpstr>How Culling Works</vt:lpstr>
      <vt:lpstr>Culling Disabled</vt:lpstr>
      <vt:lpstr>Culling Enabled  (~3X less triles)</vt:lpstr>
      <vt:lpstr>Rendering Triles : Batching</vt:lpstr>
      <vt:lpstr>Rendering Triles :Batching  Instancing</vt:lpstr>
      <vt:lpstr>How-to : GPU Instancing (Xbox)</vt:lpstr>
      <vt:lpstr>Xbox Instancing Vertex Shader</vt:lpstr>
      <vt:lpstr>Other Stuff : Planes/Decals</vt:lpstr>
      <vt:lpstr>Other Stuff : Art Objects</vt:lpstr>
      <vt:lpstr>DOT the Tesseract</vt:lpstr>
      <vt:lpstr>Collision Management</vt:lpstr>
      <vt:lpstr>Invisible Collision Triles</vt:lpstr>
      <vt:lpstr>Collision Lookup</vt:lpstr>
      <vt:lpstr>Non-Grid-Aligned?</vt:lpstr>
      <vt:lpstr>Tests...</vt:lpstr>
      <vt:lpstr>How Gomez moves around</vt:lpstr>
      <vt:lpstr>Background Mode</vt:lpstr>
      <vt:lpstr>Lighting Pre-Pass</vt:lpstr>
      <vt:lpstr>Time Of Day Lighting</vt:lpstr>
      <vt:lpstr>World Interactions</vt:lpstr>
      <vt:lpstr>Action “Classes For States”</vt:lpstr>
      <vt:lpstr>Example : WalkRun.cs</vt:lpstr>
      <vt:lpstr>Example : WalkRun.cs</vt:lpstr>
      <vt:lpstr>Additional Flags for Actions</vt:lpstr>
      <vt:lpstr>Actors : Dynamic World Entities</vt:lpstr>
      <vt:lpstr>Scripting System</vt:lpstr>
      <vt:lpstr>Script Editor</vt:lpstr>
      <vt:lpstr>Script Example : DOT interaction</vt:lpstr>
      <vt:lpstr>Scripting Interfaces</vt:lpstr>
      <vt:lpstr>Level Format</vt:lpstr>
      <vt:lpstr>SDL Looks Like This</vt:lpstr>
      <vt:lpstr>Music System</vt:lpstr>
      <vt:lpstr>Music System In Action</vt:lpstr>
      <vt:lpstr>Xbox-specific Optimization</vt:lpstr>
      <vt:lpstr>Tools : CLR Profiler</vt:lpstr>
      <vt:lpstr>Tools : CPU Profiler</vt:lpstr>
      <vt:lpstr>Tools : Analyzing Memory Profiler</vt:lpstr>
      <vt:lpstr>XDK Tools</vt:lpstr>
      <vt:lpstr>XNA on XBLA : My Experience</vt:lpstr>
      <vt:lpstr>A lesson is learned...?</vt:lpstr>
      <vt:lpstr>If I had to do it again...</vt:lpstr>
      <vt:lpstr>That’s all, folks!</vt:lpstr>
    </vt:vector>
  </TitlesOfParts>
  <Company>CMP Media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creator>Jamil Moledina</dc:creator>
  <cp:lastModifiedBy>Renaud</cp:lastModifiedBy>
  <cp:revision>440</cp:revision>
  <cp:lastPrinted>1904-01-01T00:00:00Z</cp:lastPrinted>
  <dcterms:created xsi:type="dcterms:W3CDTF">2011-01-18T22:56:43Z</dcterms:created>
  <dcterms:modified xsi:type="dcterms:W3CDTF">2012-03-23T19:37:11Z</dcterms:modified>
</cp:coreProperties>
</file>